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sldIdLst>
    <p:sldId id="256" r:id="rId5"/>
    <p:sldId id="257" r:id="rId6"/>
    <p:sldId id="258" r:id="rId7"/>
    <p:sldId id="267" r:id="rId8"/>
    <p:sldId id="268" r:id="rId9"/>
    <p:sldId id="269" r:id="rId10"/>
    <p:sldId id="270" r:id="rId11"/>
    <p:sldId id="259" r:id="rId12"/>
    <p:sldId id="260" r:id="rId13"/>
    <p:sldId id="273" r:id="rId14"/>
    <p:sldId id="274" r:id="rId15"/>
    <p:sldId id="275" r:id="rId16"/>
    <p:sldId id="276" r:id="rId17"/>
    <p:sldId id="277" r:id="rId18"/>
    <p:sldId id="278" r:id="rId19"/>
    <p:sldId id="279" r:id="rId20"/>
    <p:sldId id="280" r:id="rId21"/>
    <p:sldId id="261" r:id="rId22"/>
    <p:sldId id="262" r:id="rId23"/>
    <p:sldId id="263" r:id="rId24"/>
    <p:sldId id="264" r:id="rId25"/>
    <p:sldId id="281" r:id="rId26"/>
    <p:sldId id="272" r:id="rId27"/>
    <p:sldId id="265"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04" autoAdjust="0"/>
  </p:normalViewPr>
  <p:slideViewPr>
    <p:cSldViewPr snapToGrid="0">
      <p:cViewPr>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B2ABA-8797-4117-97BF-5CD03EEFCE6D}"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7B5674FA-4B39-46B7-8FDA-67D977BDAEF8}">
      <dgm:prSet/>
      <dgm:spPr/>
      <dgm:t>
        <a:bodyPr/>
        <a:lstStyle/>
        <a:p>
          <a:pPr>
            <a:lnSpc>
              <a:spcPct val="100000"/>
            </a:lnSpc>
          </a:pPr>
          <a:r>
            <a:rPr lang="en-US"/>
            <a:t>When we talk about complex subject topics like Algorithms, it becomes extremely necessary for students to have a strong grip over the topic as it would form the foundation of their computational thinking and programming skills.</a:t>
          </a:r>
        </a:p>
      </dgm:t>
    </dgm:pt>
    <dgm:pt modelId="{04BAD8FB-1DCE-4A55-A5B6-ADF9695E01EC}" type="parTrans" cxnId="{FE97FDB9-D165-47F7-A7A4-2B2025005BFE}">
      <dgm:prSet/>
      <dgm:spPr/>
      <dgm:t>
        <a:bodyPr/>
        <a:lstStyle/>
        <a:p>
          <a:endParaRPr lang="en-US"/>
        </a:p>
      </dgm:t>
    </dgm:pt>
    <dgm:pt modelId="{582545E2-BE33-41D3-8467-1387AECD5324}" type="sibTrans" cxnId="{FE97FDB9-D165-47F7-A7A4-2B2025005BFE}">
      <dgm:prSet/>
      <dgm:spPr/>
      <dgm:t>
        <a:bodyPr/>
        <a:lstStyle/>
        <a:p>
          <a:endParaRPr lang="en-US"/>
        </a:p>
      </dgm:t>
    </dgm:pt>
    <dgm:pt modelId="{C981B2BA-BA23-416A-B2B9-3D670C37E2AA}">
      <dgm:prSet/>
      <dgm:spPr/>
      <dgm:t>
        <a:bodyPr/>
        <a:lstStyle/>
        <a:p>
          <a:pPr>
            <a:lnSpc>
              <a:spcPct val="100000"/>
            </a:lnSpc>
          </a:pPr>
          <a:r>
            <a:rPr lang="en-US"/>
            <a:t>We had observed that through conventional methods of teaching it becomes a little difficult for students to understand the concept and for teachers to explain their thoughts. </a:t>
          </a:r>
        </a:p>
      </dgm:t>
    </dgm:pt>
    <dgm:pt modelId="{0B062EA5-7C2D-4E8D-918A-C79D33A0AADE}" type="parTrans" cxnId="{1B510E4A-29BA-46E5-B6F5-935B9AE19DF1}">
      <dgm:prSet/>
      <dgm:spPr/>
      <dgm:t>
        <a:bodyPr/>
        <a:lstStyle/>
        <a:p>
          <a:endParaRPr lang="en-US"/>
        </a:p>
      </dgm:t>
    </dgm:pt>
    <dgm:pt modelId="{EEA2AFAA-4249-4676-B811-CE9DE93848C0}" type="sibTrans" cxnId="{1B510E4A-29BA-46E5-B6F5-935B9AE19DF1}">
      <dgm:prSet/>
      <dgm:spPr/>
      <dgm:t>
        <a:bodyPr/>
        <a:lstStyle/>
        <a:p>
          <a:endParaRPr lang="en-US"/>
        </a:p>
      </dgm:t>
    </dgm:pt>
    <dgm:pt modelId="{AC034F6A-9ADF-4A49-A017-7E5C08685282}">
      <dgm:prSet/>
      <dgm:spPr/>
      <dgm:t>
        <a:bodyPr/>
        <a:lstStyle/>
        <a:p>
          <a:pPr>
            <a:lnSpc>
              <a:spcPct val="100000"/>
            </a:lnSpc>
          </a:pPr>
          <a:r>
            <a:rPr lang="en-US"/>
            <a:t>Motivated by the age-old saying, “</a:t>
          </a:r>
          <a:r>
            <a:rPr lang="en-US" b="1"/>
            <a:t>a picture speaks more than thousand words</a:t>
          </a:r>
          <a:r>
            <a:rPr lang="en-US"/>
            <a:t>”, many researchers and educators assume that students would learn an algorithm faster and more thoroughly using algorithm visualization techniques</a:t>
          </a:r>
        </a:p>
      </dgm:t>
    </dgm:pt>
    <dgm:pt modelId="{CF04B9AD-CB09-45B4-943A-20EEBB54B8C4}" type="parTrans" cxnId="{1CAC5CEC-D139-4C0A-B672-3E6BB225510C}">
      <dgm:prSet/>
      <dgm:spPr/>
      <dgm:t>
        <a:bodyPr/>
        <a:lstStyle/>
        <a:p>
          <a:endParaRPr lang="en-US"/>
        </a:p>
      </dgm:t>
    </dgm:pt>
    <dgm:pt modelId="{C84481FE-A8A5-4865-BC31-B2D53E7EB99F}" type="sibTrans" cxnId="{1CAC5CEC-D139-4C0A-B672-3E6BB225510C}">
      <dgm:prSet/>
      <dgm:spPr/>
      <dgm:t>
        <a:bodyPr/>
        <a:lstStyle/>
        <a:p>
          <a:endParaRPr lang="en-US"/>
        </a:p>
      </dgm:t>
    </dgm:pt>
    <dgm:pt modelId="{B9E654B6-CB1A-496B-9A10-1336D0B79C96}" type="pres">
      <dgm:prSet presAssocID="{513B2ABA-8797-4117-97BF-5CD03EEFCE6D}" presName="root" presStyleCnt="0">
        <dgm:presLayoutVars>
          <dgm:dir/>
          <dgm:resizeHandles val="exact"/>
        </dgm:presLayoutVars>
      </dgm:prSet>
      <dgm:spPr/>
    </dgm:pt>
    <dgm:pt modelId="{BE1B3F1C-D69E-424D-82A9-CFEE37D43F56}" type="pres">
      <dgm:prSet presAssocID="{7B5674FA-4B39-46B7-8FDA-67D977BDAEF8}" presName="compNode" presStyleCnt="0"/>
      <dgm:spPr/>
    </dgm:pt>
    <dgm:pt modelId="{D0F1F73B-F62E-4E62-8583-83C62A68B04A}" type="pres">
      <dgm:prSet presAssocID="{7B5674FA-4B39-46B7-8FDA-67D977BDAEF8}" presName="bgRect" presStyleLbl="bgShp" presStyleIdx="0" presStyleCnt="3"/>
      <dgm:spPr/>
    </dgm:pt>
    <dgm:pt modelId="{CB941896-3278-4AFA-90CD-22ABC7CF6F03}" type="pres">
      <dgm:prSet presAssocID="{7B5674FA-4B39-46B7-8FDA-67D977BDAE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BF9A4B46-4CE5-4D85-8145-0FC60B646C67}" type="pres">
      <dgm:prSet presAssocID="{7B5674FA-4B39-46B7-8FDA-67D977BDAEF8}" presName="spaceRect" presStyleCnt="0"/>
      <dgm:spPr/>
    </dgm:pt>
    <dgm:pt modelId="{6ECA672D-1821-4D6D-813A-15E8A1336629}" type="pres">
      <dgm:prSet presAssocID="{7B5674FA-4B39-46B7-8FDA-67D977BDAEF8}" presName="parTx" presStyleLbl="revTx" presStyleIdx="0" presStyleCnt="3">
        <dgm:presLayoutVars>
          <dgm:chMax val="0"/>
          <dgm:chPref val="0"/>
        </dgm:presLayoutVars>
      </dgm:prSet>
      <dgm:spPr/>
    </dgm:pt>
    <dgm:pt modelId="{2B5152E9-E798-4199-A03E-81844FEA86E8}" type="pres">
      <dgm:prSet presAssocID="{582545E2-BE33-41D3-8467-1387AECD5324}" presName="sibTrans" presStyleCnt="0"/>
      <dgm:spPr/>
    </dgm:pt>
    <dgm:pt modelId="{3A5DC6F3-4A34-4304-91AF-BE41B5B62383}" type="pres">
      <dgm:prSet presAssocID="{C981B2BA-BA23-416A-B2B9-3D670C37E2AA}" presName="compNode" presStyleCnt="0"/>
      <dgm:spPr/>
    </dgm:pt>
    <dgm:pt modelId="{D5378481-24A9-44C8-AAE3-CEDC9E454D9D}" type="pres">
      <dgm:prSet presAssocID="{C981B2BA-BA23-416A-B2B9-3D670C37E2AA}" presName="bgRect" presStyleLbl="bgShp" presStyleIdx="1" presStyleCnt="3"/>
      <dgm:spPr/>
    </dgm:pt>
    <dgm:pt modelId="{D9F9C5B9-2F04-4429-86F1-44F9AE32FC10}" type="pres">
      <dgm:prSet presAssocID="{C981B2BA-BA23-416A-B2B9-3D670C37E2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2DD7326A-3EF5-4593-B7E7-3728F90D3BEE}" type="pres">
      <dgm:prSet presAssocID="{C981B2BA-BA23-416A-B2B9-3D670C37E2AA}" presName="spaceRect" presStyleCnt="0"/>
      <dgm:spPr/>
    </dgm:pt>
    <dgm:pt modelId="{6DE35F3F-8980-45A0-8FAA-1F81F398F4C6}" type="pres">
      <dgm:prSet presAssocID="{C981B2BA-BA23-416A-B2B9-3D670C37E2AA}" presName="parTx" presStyleLbl="revTx" presStyleIdx="1" presStyleCnt="3">
        <dgm:presLayoutVars>
          <dgm:chMax val="0"/>
          <dgm:chPref val="0"/>
        </dgm:presLayoutVars>
      </dgm:prSet>
      <dgm:spPr/>
    </dgm:pt>
    <dgm:pt modelId="{312370FE-E699-468A-B3F3-2166820FACCE}" type="pres">
      <dgm:prSet presAssocID="{EEA2AFAA-4249-4676-B811-CE9DE93848C0}" presName="sibTrans" presStyleCnt="0"/>
      <dgm:spPr/>
    </dgm:pt>
    <dgm:pt modelId="{4B9DDD0A-CB3A-4C15-B07B-D97787CDA4B2}" type="pres">
      <dgm:prSet presAssocID="{AC034F6A-9ADF-4A49-A017-7E5C08685282}" presName="compNode" presStyleCnt="0"/>
      <dgm:spPr/>
    </dgm:pt>
    <dgm:pt modelId="{B5EB22BB-965A-4057-9945-7889C6A33ECB}" type="pres">
      <dgm:prSet presAssocID="{AC034F6A-9ADF-4A49-A017-7E5C08685282}" presName="bgRect" presStyleLbl="bgShp" presStyleIdx="2" presStyleCnt="3"/>
      <dgm:spPr/>
    </dgm:pt>
    <dgm:pt modelId="{1927862E-DB56-49F7-B331-0811C9969A5A}" type="pres">
      <dgm:prSet presAssocID="{AC034F6A-9ADF-4A49-A017-7E5C086852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21A638F6-AAC1-432C-BBA5-B03835C59FD0}" type="pres">
      <dgm:prSet presAssocID="{AC034F6A-9ADF-4A49-A017-7E5C08685282}" presName="spaceRect" presStyleCnt="0"/>
      <dgm:spPr/>
    </dgm:pt>
    <dgm:pt modelId="{C3A17BD9-EBF4-46CD-848D-28A7FE7F5EDC}" type="pres">
      <dgm:prSet presAssocID="{AC034F6A-9ADF-4A49-A017-7E5C08685282}" presName="parTx" presStyleLbl="revTx" presStyleIdx="2" presStyleCnt="3">
        <dgm:presLayoutVars>
          <dgm:chMax val="0"/>
          <dgm:chPref val="0"/>
        </dgm:presLayoutVars>
      </dgm:prSet>
      <dgm:spPr/>
    </dgm:pt>
  </dgm:ptLst>
  <dgm:cxnLst>
    <dgm:cxn modelId="{2AF8D80C-EB1B-4FC4-9675-CAF1F665CEC0}" type="presOf" srcId="{AC034F6A-9ADF-4A49-A017-7E5C08685282}" destId="{C3A17BD9-EBF4-46CD-848D-28A7FE7F5EDC}" srcOrd="0" destOrd="0" presId="urn:microsoft.com/office/officeart/2018/2/layout/IconVerticalSolidList"/>
    <dgm:cxn modelId="{089B3028-4A74-4F8B-97A5-FE598181C7C3}" type="presOf" srcId="{513B2ABA-8797-4117-97BF-5CD03EEFCE6D}" destId="{B9E654B6-CB1A-496B-9A10-1336D0B79C96}" srcOrd="0" destOrd="0" presId="urn:microsoft.com/office/officeart/2018/2/layout/IconVerticalSolidList"/>
    <dgm:cxn modelId="{14B0F55D-32BA-49A7-9234-4663F5EC5A03}" type="presOf" srcId="{7B5674FA-4B39-46B7-8FDA-67D977BDAEF8}" destId="{6ECA672D-1821-4D6D-813A-15E8A1336629}" srcOrd="0" destOrd="0" presId="urn:microsoft.com/office/officeart/2018/2/layout/IconVerticalSolidList"/>
    <dgm:cxn modelId="{1B510E4A-29BA-46E5-B6F5-935B9AE19DF1}" srcId="{513B2ABA-8797-4117-97BF-5CD03EEFCE6D}" destId="{C981B2BA-BA23-416A-B2B9-3D670C37E2AA}" srcOrd="1" destOrd="0" parTransId="{0B062EA5-7C2D-4E8D-918A-C79D33A0AADE}" sibTransId="{EEA2AFAA-4249-4676-B811-CE9DE93848C0}"/>
    <dgm:cxn modelId="{3EE9594D-1FE3-4CC4-8F97-C03D09000BB1}" type="presOf" srcId="{C981B2BA-BA23-416A-B2B9-3D670C37E2AA}" destId="{6DE35F3F-8980-45A0-8FAA-1F81F398F4C6}" srcOrd="0" destOrd="0" presId="urn:microsoft.com/office/officeart/2018/2/layout/IconVerticalSolidList"/>
    <dgm:cxn modelId="{FE97FDB9-D165-47F7-A7A4-2B2025005BFE}" srcId="{513B2ABA-8797-4117-97BF-5CD03EEFCE6D}" destId="{7B5674FA-4B39-46B7-8FDA-67D977BDAEF8}" srcOrd="0" destOrd="0" parTransId="{04BAD8FB-1DCE-4A55-A5B6-ADF9695E01EC}" sibTransId="{582545E2-BE33-41D3-8467-1387AECD5324}"/>
    <dgm:cxn modelId="{1CAC5CEC-D139-4C0A-B672-3E6BB225510C}" srcId="{513B2ABA-8797-4117-97BF-5CD03EEFCE6D}" destId="{AC034F6A-9ADF-4A49-A017-7E5C08685282}" srcOrd="2" destOrd="0" parTransId="{CF04B9AD-CB09-45B4-943A-20EEBB54B8C4}" sibTransId="{C84481FE-A8A5-4865-BC31-B2D53E7EB99F}"/>
    <dgm:cxn modelId="{CF2EF453-5010-4209-8C7A-D167AF5CAAC8}" type="presParOf" srcId="{B9E654B6-CB1A-496B-9A10-1336D0B79C96}" destId="{BE1B3F1C-D69E-424D-82A9-CFEE37D43F56}" srcOrd="0" destOrd="0" presId="urn:microsoft.com/office/officeart/2018/2/layout/IconVerticalSolidList"/>
    <dgm:cxn modelId="{FCD603B2-9E3C-403F-B5F2-2708C850945D}" type="presParOf" srcId="{BE1B3F1C-D69E-424D-82A9-CFEE37D43F56}" destId="{D0F1F73B-F62E-4E62-8583-83C62A68B04A}" srcOrd="0" destOrd="0" presId="urn:microsoft.com/office/officeart/2018/2/layout/IconVerticalSolidList"/>
    <dgm:cxn modelId="{AB2C2E87-5351-4A4A-B20F-8AF904C7AD26}" type="presParOf" srcId="{BE1B3F1C-D69E-424D-82A9-CFEE37D43F56}" destId="{CB941896-3278-4AFA-90CD-22ABC7CF6F03}" srcOrd="1" destOrd="0" presId="urn:microsoft.com/office/officeart/2018/2/layout/IconVerticalSolidList"/>
    <dgm:cxn modelId="{5179EB69-6DFD-43EF-BF20-F4CD788D1FF9}" type="presParOf" srcId="{BE1B3F1C-D69E-424D-82A9-CFEE37D43F56}" destId="{BF9A4B46-4CE5-4D85-8145-0FC60B646C67}" srcOrd="2" destOrd="0" presId="urn:microsoft.com/office/officeart/2018/2/layout/IconVerticalSolidList"/>
    <dgm:cxn modelId="{068D1DBE-DEED-4B61-A4B5-98892F52B2CB}" type="presParOf" srcId="{BE1B3F1C-D69E-424D-82A9-CFEE37D43F56}" destId="{6ECA672D-1821-4D6D-813A-15E8A1336629}" srcOrd="3" destOrd="0" presId="urn:microsoft.com/office/officeart/2018/2/layout/IconVerticalSolidList"/>
    <dgm:cxn modelId="{40F6E48A-F449-4EB3-BD98-3E83DEA10C2B}" type="presParOf" srcId="{B9E654B6-CB1A-496B-9A10-1336D0B79C96}" destId="{2B5152E9-E798-4199-A03E-81844FEA86E8}" srcOrd="1" destOrd="0" presId="urn:microsoft.com/office/officeart/2018/2/layout/IconVerticalSolidList"/>
    <dgm:cxn modelId="{E510EEFC-9B6E-4F65-8A7F-180B959FC7C2}" type="presParOf" srcId="{B9E654B6-CB1A-496B-9A10-1336D0B79C96}" destId="{3A5DC6F3-4A34-4304-91AF-BE41B5B62383}" srcOrd="2" destOrd="0" presId="urn:microsoft.com/office/officeart/2018/2/layout/IconVerticalSolidList"/>
    <dgm:cxn modelId="{1FD75463-0ED1-4CC3-80E7-202F81237362}" type="presParOf" srcId="{3A5DC6F3-4A34-4304-91AF-BE41B5B62383}" destId="{D5378481-24A9-44C8-AAE3-CEDC9E454D9D}" srcOrd="0" destOrd="0" presId="urn:microsoft.com/office/officeart/2018/2/layout/IconVerticalSolidList"/>
    <dgm:cxn modelId="{CB6EC246-A022-4EF5-9245-9F7DB7EF879B}" type="presParOf" srcId="{3A5DC6F3-4A34-4304-91AF-BE41B5B62383}" destId="{D9F9C5B9-2F04-4429-86F1-44F9AE32FC10}" srcOrd="1" destOrd="0" presId="urn:microsoft.com/office/officeart/2018/2/layout/IconVerticalSolidList"/>
    <dgm:cxn modelId="{4A26828B-19D2-47B2-8F66-204B8445D9EA}" type="presParOf" srcId="{3A5DC6F3-4A34-4304-91AF-BE41B5B62383}" destId="{2DD7326A-3EF5-4593-B7E7-3728F90D3BEE}" srcOrd="2" destOrd="0" presId="urn:microsoft.com/office/officeart/2018/2/layout/IconVerticalSolidList"/>
    <dgm:cxn modelId="{76AFB776-CB03-4B94-BC07-E23ED990A18C}" type="presParOf" srcId="{3A5DC6F3-4A34-4304-91AF-BE41B5B62383}" destId="{6DE35F3F-8980-45A0-8FAA-1F81F398F4C6}" srcOrd="3" destOrd="0" presId="urn:microsoft.com/office/officeart/2018/2/layout/IconVerticalSolidList"/>
    <dgm:cxn modelId="{9CD9BF4C-F478-4447-9D11-0B616E413A56}" type="presParOf" srcId="{B9E654B6-CB1A-496B-9A10-1336D0B79C96}" destId="{312370FE-E699-468A-B3F3-2166820FACCE}" srcOrd="3" destOrd="0" presId="urn:microsoft.com/office/officeart/2018/2/layout/IconVerticalSolidList"/>
    <dgm:cxn modelId="{59FB1204-1D02-46B0-B269-EA9508B10721}" type="presParOf" srcId="{B9E654B6-CB1A-496B-9A10-1336D0B79C96}" destId="{4B9DDD0A-CB3A-4C15-B07B-D97787CDA4B2}" srcOrd="4" destOrd="0" presId="urn:microsoft.com/office/officeart/2018/2/layout/IconVerticalSolidList"/>
    <dgm:cxn modelId="{534C8B9E-B6A9-462A-988C-2506ED973967}" type="presParOf" srcId="{4B9DDD0A-CB3A-4C15-B07B-D97787CDA4B2}" destId="{B5EB22BB-965A-4057-9945-7889C6A33ECB}" srcOrd="0" destOrd="0" presId="urn:microsoft.com/office/officeart/2018/2/layout/IconVerticalSolidList"/>
    <dgm:cxn modelId="{A0CF1383-7A4A-48CB-A709-303A76AC3A97}" type="presParOf" srcId="{4B9DDD0A-CB3A-4C15-B07B-D97787CDA4B2}" destId="{1927862E-DB56-49F7-B331-0811C9969A5A}" srcOrd="1" destOrd="0" presId="urn:microsoft.com/office/officeart/2018/2/layout/IconVerticalSolidList"/>
    <dgm:cxn modelId="{B7E5D87B-9838-4089-B966-C7AA3A30D1A2}" type="presParOf" srcId="{4B9DDD0A-CB3A-4C15-B07B-D97787CDA4B2}" destId="{21A638F6-AAC1-432C-BBA5-B03835C59FD0}" srcOrd="2" destOrd="0" presId="urn:microsoft.com/office/officeart/2018/2/layout/IconVerticalSolidList"/>
    <dgm:cxn modelId="{A9895868-7166-4AF0-BB82-202EDA999CCA}" type="presParOf" srcId="{4B9DDD0A-CB3A-4C15-B07B-D97787CDA4B2}" destId="{C3A17BD9-EBF4-46CD-848D-28A7FE7F5E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1F73B-F62E-4E62-8583-83C62A68B04A}">
      <dsp:nvSpPr>
        <dsp:cNvPr id="0" name=""/>
        <dsp:cNvSpPr/>
      </dsp:nvSpPr>
      <dsp:spPr>
        <a:xfrm>
          <a:off x="0" y="4840"/>
          <a:ext cx="6096000" cy="15263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941896-3278-4AFA-90CD-22ABC7CF6F03}">
      <dsp:nvSpPr>
        <dsp:cNvPr id="0" name=""/>
        <dsp:cNvSpPr/>
      </dsp:nvSpPr>
      <dsp:spPr>
        <a:xfrm>
          <a:off x="461722" y="348270"/>
          <a:ext cx="840316" cy="8394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A672D-1821-4D6D-813A-15E8A1336629}">
      <dsp:nvSpPr>
        <dsp:cNvPr id="0" name=""/>
        <dsp:cNvSpPr/>
      </dsp:nvSpPr>
      <dsp:spPr>
        <a:xfrm>
          <a:off x="1763761" y="4840"/>
          <a:ext cx="4263134" cy="15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97" tIns="161697" rIns="161697" bIns="161697" numCol="1" spcCol="1270" anchor="ctr" anchorCtr="0">
          <a:noAutofit/>
        </a:bodyPr>
        <a:lstStyle/>
        <a:p>
          <a:pPr marL="0" lvl="0" indent="0" algn="l" defTabSz="622300">
            <a:lnSpc>
              <a:spcPct val="100000"/>
            </a:lnSpc>
            <a:spcBef>
              <a:spcPct val="0"/>
            </a:spcBef>
            <a:spcAft>
              <a:spcPct val="35000"/>
            </a:spcAft>
            <a:buNone/>
          </a:pPr>
          <a:r>
            <a:rPr lang="en-US" sz="1400" kern="1200"/>
            <a:t>When we talk about complex subject topics like Algorithms, it becomes extremely necessary for students to have a strong grip over the topic as it would form the foundation of their computational thinking and programming skills.</a:t>
          </a:r>
        </a:p>
      </dsp:txBody>
      <dsp:txXfrm>
        <a:off x="1763761" y="4840"/>
        <a:ext cx="4263134" cy="1527848"/>
      </dsp:txXfrm>
    </dsp:sp>
    <dsp:sp modelId="{D5378481-24A9-44C8-AAE3-CEDC9E454D9D}">
      <dsp:nvSpPr>
        <dsp:cNvPr id="0" name=""/>
        <dsp:cNvSpPr/>
      </dsp:nvSpPr>
      <dsp:spPr>
        <a:xfrm>
          <a:off x="0" y="1903075"/>
          <a:ext cx="6096000" cy="15263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9C5B9-2F04-4429-86F1-44F9AE32FC10}">
      <dsp:nvSpPr>
        <dsp:cNvPr id="0" name=""/>
        <dsp:cNvSpPr/>
      </dsp:nvSpPr>
      <dsp:spPr>
        <a:xfrm>
          <a:off x="461722" y="2246506"/>
          <a:ext cx="840316" cy="8394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E35F3F-8980-45A0-8FAA-1F81F398F4C6}">
      <dsp:nvSpPr>
        <dsp:cNvPr id="0" name=""/>
        <dsp:cNvSpPr/>
      </dsp:nvSpPr>
      <dsp:spPr>
        <a:xfrm>
          <a:off x="1763761" y="1903075"/>
          <a:ext cx="4263134" cy="15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97" tIns="161697" rIns="161697" bIns="161697" numCol="1" spcCol="1270" anchor="ctr" anchorCtr="0">
          <a:noAutofit/>
        </a:bodyPr>
        <a:lstStyle/>
        <a:p>
          <a:pPr marL="0" lvl="0" indent="0" algn="l" defTabSz="622300">
            <a:lnSpc>
              <a:spcPct val="100000"/>
            </a:lnSpc>
            <a:spcBef>
              <a:spcPct val="0"/>
            </a:spcBef>
            <a:spcAft>
              <a:spcPct val="35000"/>
            </a:spcAft>
            <a:buNone/>
          </a:pPr>
          <a:r>
            <a:rPr lang="en-US" sz="1400" kern="1200"/>
            <a:t>We had observed that through conventional methods of teaching it becomes a little difficult for students to understand the concept and for teachers to explain their thoughts. </a:t>
          </a:r>
        </a:p>
      </dsp:txBody>
      <dsp:txXfrm>
        <a:off x="1763761" y="1903075"/>
        <a:ext cx="4263134" cy="1527848"/>
      </dsp:txXfrm>
    </dsp:sp>
    <dsp:sp modelId="{B5EB22BB-965A-4057-9945-7889C6A33ECB}">
      <dsp:nvSpPr>
        <dsp:cNvPr id="0" name=""/>
        <dsp:cNvSpPr/>
      </dsp:nvSpPr>
      <dsp:spPr>
        <a:xfrm>
          <a:off x="0" y="3801311"/>
          <a:ext cx="6096000" cy="15263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7862E-DB56-49F7-B331-0811C9969A5A}">
      <dsp:nvSpPr>
        <dsp:cNvPr id="0" name=""/>
        <dsp:cNvSpPr/>
      </dsp:nvSpPr>
      <dsp:spPr>
        <a:xfrm>
          <a:off x="462174" y="4144741"/>
          <a:ext cx="840316" cy="8394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A17BD9-EBF4-46CD-848D-28A7FE7F5EDC}">
      <dsp:nvSpPr>
        <dsp:cNvPr id="0" name=""/>
        <dsp:cNvSpPr/>
      </dsp:nvSpPr>
      <dsp:spPr>
        <a:xfrm>
          <a:off x="1764664" y="3801311"/>
          <a:ext cx="4263134" cy="1527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697" tIns="161697" rIns="161697" bIns="161697" numCol="1" spcCol="1270" anchor="ctr" anchorCtr="0">
          <a:noAutofit/>
        </a:bodyPr>
        <a:lstStyle/>
        <a:p>
          <a:pPr marL="0" lvl="0" indent="0" algn="l" defTabSz="622300">
            <a:lnSpc>
              <a:spcPct val="100000"/>
            </a:lnSpc>
            <a:spcBef>
              <a:spcPct val="0"/>
            </a:spcBef>
            <a:spcAft>
              <a:spcPct val="35000"/>
            </a:spcAft>
            <a:buNone/>
          </a:pPr>
          <a:r>
            <a:rPr lang="en-US" sz="1400" kern="1200"/>
            <a:t>Motivated by the age-old saying, “</a:t>
          </a:r>
          <a:r>
            <a:rPr lang="en-US" sz="1400" b="1" kern="1200"/>
            <a:t>a picture speaks more than thousand words</a:t>
          </a:r>
          <a:r>
            <a:rPr lang="en-US" sz="1400" kern="1200"/>
            <a:t>”, many researchers and educators assume that students would learn an algorithm faster and more thoroughly using algorithm visualization techniques</a:t>
          </a:r>
        </a:p>
      </dsp:txBody>
      <dsp:txXfrm>
        <a:off x="1764664" y="3801311"/>
        <a:ext cx="4263134" cy="15278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493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813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35370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36777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7556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6711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0418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803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8042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4433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5/9/2023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45566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5/9/2023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103800865"/>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divide-and-conquer-algorithm-introduction/"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www.geeksforgeeks.org/selection-sort/" TargetMode="External"/><Relationship Id="rId4" Type="http://schemas.openxmlformats.org/officeDocument/2006/relationships/hyperlink" Target="http://www.geeksforgeeks.org/binary-hea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eo4j.com/developer/graph-search-algorithm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searching-algorithm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sorting-algorithms/"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8" name="Freeform: Shape 1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2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igsaw puzzles in plastic figures">
            <a:extLst>
              <a:ext uri="{FF2B5EF4-FFF2-40B4-BE49-F238E27FC236}">
                <a16:creationId xmlns:a16="http://schemas.microsoft.com/office/drawing/2014/main" id="{DE4B214C-CCAB-0FEE-7E04-5526E644D2E9}"/>
              </a:ext>
            </a:extLst>
          </p:cNvPr>
          <p:cNvPicPr>
            <a:picLocks noChangeAspect="1"/>
          </p:cNvPicPr>
          <p:nvPr/>
        </p:nvPicPr>
        <p:blipFill rotWithShape="1">
          <a:blip r:embed="rId2"/>
          <a:srcRect l="20084" r="15830"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4" name="Freeform: Shape 2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0AE829F5-8494-9908-CB48-8E65BA1B467F}"/>
              </a:ext>
            </a:extLst>
          </p:cNvPr>
          <p:cNvSpPr>
            <a:spLocks noGrp="1"/>
          </p:cNvSpPr>
          <p:nvPr>
            <p:ph type="subTitle" idx="1"/>
          </p:nvPr>
        </p:nvSpPr>
        <p:spPr>
          <a:xfrm>
            <a:off x="762000" y="2286000"/>
            <a:ext cx="5334000" cy="3810001"/>
          </a:xfrm>
        </p:spPr>
        <p:txBody>
          <a:bodyPr vert="horz" lIns="91440" tIns="45720" rIns="91440" bIns="45720" rtlCol="0">
            <a:normAutofit/>
          </a:bodyPr>
          <a:lstStyle/>
          <a:p>
            <a:pPr algn="l"/>
            <a:endParaRPr lang="en-US" dirty="0"/>
          </a:p>
          <a:p>
            <a:pPr algn="l"/>
            <a:endParaRPr lang="en-US" dirty="0"/>
          </a:p>
          <a:p>
            <a:pPr algn="l"/>
            <a:endParaRPr lang="en-US" dirty="0"/>
          </a:p>
          <a:p>
            <a:pPr algn="l"/>
            <a:endParaRPr lang="en-US" dirty="0"/>
          </a:p>
          <a:p>
            <a:pPr algn="l"/>
            <a:r>
              <a:rPr lang="en-US" sz="1500" dirty="0">
                <a:latin typeface="Times New Roman" panose="02020603050405020304" pitchFamily="18" charset="0"/>
                <a:cs typeface="Times New Roman" panose="02020603050405020304" pitchFamily="18" charset="0"/>
              </a:rPr>
              <a:t>--    Shane Parmar</a:t>
            </a:r>
          </a:p>
          <a:p>
            <a:pPr algn="l"/>
            <a:r>
              <a:rPr lang="en-US" sz="1500" dirty="0">
                <a:latin typeface="Times New Roman" panose="02020603050405020304" pitchFamily="18" charset="0"/>
                <a:cs typeface="Times New Roman" panose="02020603050405020304" pitchFamily="18" charset="0"/>
              </a:rPr>
              <a:t>      Sai Shravya Garlapati</a:t>
            </a:r>
          </a:p>
          <a:p>
            <a:pPr algn="l"/>
            <a:r>
              <a:rPr lang="en-US" sz="1500" dirty="0">
                <a:latin typeface="Times New Roman" panose="02020603050405020304" pitchFamily="18" charset="0"/>
                <a:cs typeface="Times New Roman" panose="02020603050405020304" pitchFamily="18" charset="0"/>
              </a:rPr>
              <a:t>      Deeksha Dubey </a:t>
            </a:r>
          </a:p>
          <a:p>
            <a:pPr indent="-228600" algn="l">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E7CA8630-3268-1292-541F-7EF635F9061B}"/>
              </a:ext>
            </a:extLst>
          </p:cNvPr>
          <p:cNvSpPr>
            <a:spLocks noGrp="1"/>
          </p:cNvSpPr>
          <p:nvPr>
            <p:ph type="ctrTitle"/>
          </p:nvPr>
        </p:nvSpPr>
        <p:spPr>
          <a:xfrm>
            <a:off x="762000" y="762000"/>
            <a:ext cx="5334000" cy="1524000"/>
          </a:xfrm>
        </p:spPr>
        <p:txBody>
          <a:bodyPr vert="horz" lIns="91440" tIns="45720" rIns="91440" bIns="45720" rtlCol="0" anchor="ctr">
            <a:normAutofit/>
          </a:bodyPr>
          <a:lstStyle/>
          <a:p>
            <a:pPr algn="l"/>
            <a:r>
              <a:rPr lang="en-US" sz="3200"/>
              <a:t>ALGORITHM VISUALIZER</a:t>
            </a:r>
          </a:p>
        </p:txBody>
      </p:sp>
    </p:spTree>
    <p:extLst>
      <p:ext uri="{BB962C8B-B14F-4D97-AF65-F5344CB8AC3E}">
        <p14:creationId xmlns:p14="http://schemas.microsoft.com/office/powerpoint/2010/main" val="272895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 of wires connecting pins">
            <a:extLst>
              <a:ext uri="{FF2B5EF4-FFF2-40B4-BE49-F238E27FC236}">
                <a16:creationId xmlns:a16="http://schemas.microsoft.com/office/drawing/2014/main" id="{3424A127-2DB7-594B-B626-0E86A89D1467}"/>
              </a:ext>
            </a:extLst>
          </p:cNvPr>
          <p:cNvPicPr>
            <a:picLocks noChangeAspect="1"/>
          </p:cNvPicPr>
          <p:nvPr/>
        </p:nvPicPr>
        <p:blipFill rotWithShape="1">
          <a:blip r:embed="rId2"/>
          <a:srcRect l="12284" r="25943"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14FE3732-3595-440C-EC19-446A3BF4ABD4}"/>
              </a:ext>
            </a:extLst>
          </p:cNvPr>
          <p:cNvSpPr>
            <a:spLocks noGrp="1"/>
          </p:cNvSpPr>
          <p:nvPr>
            <p:ph idx="1"/>
          </p:nvPr>
        </p:nvSpPr>
        <p:spPr>
          <a:xfrm>
            <a:off x="762000" y="1449238"/>
            <a:ext cx="5334000" cy="4917056"/>
          </a:xfrm>
        </p:spPr>
        <p:txBody>
          <a:bodyPr>
            <a:normAutofit/>
          </a:bodyPr>
          <a:lstStyle/>
          <a:p>
            <a:pPr>
              <a:lnSpc>
                <a:spcPct val="115000"/>
              </a:lnSpc>
              <a:buFontTx/>
              <a:buChar char="-"/>
            </a:pPr>
            <a:r>
              <a:rPr lang="en-US" sz="1800" dirty="0"/>
              <a:t>Quick Sort</a:t>
            </a:r>
          </a:p>
          <a:p>
            <a:pPr marL="0" indent="0" algn="just">
              <a:lnSpc>
                <a:spcPct val="115000"/>
              </a:lnSpc>
              <a:buNone/>
            </a:pPr>
            <a:r>
              <a:rPr lang="en-US" sz="1100" dirty="0"/>
              <a:t>        </a:t>
            </a:r>
            <a:r>
              <a:rPr lang="en-US" sz="1400" b="0" i="1" dirty="0">
                <a:effectLst/>
                <a:latin typeface="Times New Roman" panose="02020603050405020304" pitchFamily="18" charset="0"/>
                <a:cs typeface="Times New Roman" panose="02020603050405020304" pitchFamily="18" charset="0"/>
              </a:rPr>
              <a:t>Quick Sort is a sorting algorithm based on the</a:t>
            </a:r>
            <a:r>
              <a:rPr lang="en-US" sz="1400" b="0" i="1"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Divide and Conquer algorithm</a:t>
            </a:r>
            <a:r>
              <a:rPr lang="en-US" sz="1400" b="0" i="1" dirty="0">
                <a:effectLst/>
                <a:latin typeface="Times New Roman" panose="02020603050405020304" pitchFamily="18" charset="0"/>
                <a:cs typeface="Times New Roman" panose="02020603050405020304" pitchFamily="18" charset="0"/>
              </a:rPr>
              <a:t> that picks an element as a pivot and partitions the given array around the picked pivot by placing the pivot in its correct position in the sorted array.</a:t>
            </a:r>
            <a:endParaRPr lang="en-US" sz="1400" dirty="0">
              <a:latin typeface="Times New Roman" panose="02020603050405020304" pitchFamily="18" charset="0"/>
              <a:cs typeface="Times New Roman" panose="02020603050405020304" pitchFamily="18" charset="0"/>
            </a:endParaRPr>
          </a:p>
          <a:p>
            <a:pPr>
              <a:lnSpc>
                <a:spcPct val="115000"/>
              </a:lnSpc>
              <a:buFontTx/>
              <a:buChar char="-"/>
            </a:pPr>
            <a:r>
              <a:rPr lang="en-US" sz="1800" dirty="0"/>
              <a:t>Heap Sort</a:t>
            </a:r>
          </a:p>
          <a:p>
            <a:pPr marL="0" indent="0" algn="just">
              <a:lnSpc>
                <a:spcPct val="115000"/>
              </a:lnSpc>
              <a:buNone/>
            </a:pPr>
            <a:r>
              <a:rPr lang="en-US" sz="1100" dirty="0"/>
              <a:t>      </a:t>
            </a:r>
            <a:r>
              <a:rPr lang="en-US" sz="1400" i="1" dirty="0">
                <a:effectLst/>
                <a:latin typeface="Times New Roman" panose="02020603050405020304" pitchFamily="18" charset="0"/>
                <a:cs typeface="Times New Roman" panose="02020603050405020304" pitchFamily="18" charset="0"/>
              </a:rPr>
              <a:t>Heap sort </a:t>
            </a:r>
            <a:r>
              <a:rPr lang="en-US" sz="1400" b="0" i="1" dirty="0">
                <a:effectLst/>
                <a:latin typeface="Times New Roman" panose="02020603050405020304" pitchFamily="18" charset="0"/>
                <a:cs typeface="Times New Roman" panose="02020603050405020304" pitchFamily="18" charset="0"/>
              </a:rPr>
              <a:t>is a comparison-based sorting technique based on </a:t>
            </a:r>
            <a:r>
              <a:rPr lang="en-US" sz="1400" b="0" i="1" u="sng"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Binary Heap</a:t>
            </a:r>
            <a:r>
              <a:rPr lang="en-US" sz="1400" b="0" i="1" dirty="0">
                <a:effectLst/>
                <a:latin typeface="Times New Roman" panose="02020603050405020304" pitchFamily="18" charset="0"/>
                <a:cs typeface="Times New Roman" panose="02020603050405020304" pitchFamily="18" charset="0"/>
              </a:rPr>
              <a:t> data structure. It is similar to the </a:t>
            </a:r>
            <a:r>
              <a:rPr lang="en-US" sz="1400" b="0" i="1" u="sng"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selection sort</a:t>
            </a:r>
            <a:r>
              <a:rPr lang="en-US" sz="1400" b="0" i="1" dirty="0">
                <a:effectLst/>
                <a:latin typeface="Times New Roman" panose="02020603050405020304" pitchFamily="18" charset="0"/>
                <a:cs typeface="Times New Roman" panose="02020603050405020304" pitchFamily="18" charset="0"/>
              </a:rPr>
              <a:t> where we first find the minimum element and place the minimum element at the beginning. Repeat the same process for the remaining elements.</a:t>
            </a:r>
            <a:endParaRPr lang="en-US" sz="1400" dirty="0">
              <a:latin typeface="Times New Roman" panose="02020603050405020304" pitchFamily="18" charset="0"/>
              <a:cs typeface="Times New Roman" panose="02020603050405020304" pitchFamily="18" charset="0"/>
            </a:endParaRPr>
          </a:p>
          <a:p>
            <a:pPr>
              <a:lnSpc>
                <a:spcPct val="115000"/>
              </a:lnSpc>
              <a:buFontTx/>
              <a:buChar char="-"/>
            </a:pPr>
            <a:r>
              <a:rPr lang="en-US" sz="1800" dirty="0"/>
              <a:t>Merge Sort</a:t>
            </a:r>
          </a:p>
          <a:p>
            <a:pPr marL="0" indent="0" algn="just">
              <a:lnSpc>
                <a:spcPct val="115000"/>
              </a:lnSpc>
              <a:buNone/>
            </a:pPr>
            <a:r>
              <a:rPr lang="en-US" sz="1200" dirty="0"/>
              <a:t>      </a:t>
            </a:r>
            <a:r>
              <a:rPr lang="en-US" sz="1400" i="1" dirty="0">
                <a:effectLst/>
                <a:latin typeface="Times New Roman" panose="02020603050405020304" pitchFamily="18" charset="0"/>
                <a:cs typeface="Times New Roman" panose="02020603050405020304" pitchFamily="18" charset="0"/>
              </a:rPr>
              <a:t>Merge sort </a:t>
            </a:r>
            <a:r>
              <a:rPr lang="en-US" sz="1400" b="0" i="1" dirty="0">
                <a:effectLst/>
                <a:latin typeface="Times New Roman" panose="02020603050405020304" pitchFamily="18" charset="0"/>
                <a:cs typeface="Times New Roman" panose="02020603050405020304" pitchFamily="18" charset="0"/>
              </a:rPr>
              <a:t>is defined as a sorting algorithm that works by dividing an array into smaller subarrays, sorting each subarray, and then merging the sorted subarrays back together to form the final sorted array.</a:t>
            </a:r>
            <a:endParaRPr lang="en-US" sz="1400" dirty="0">
              <a:latin typeface="Times New Roman" panose="02020603050405020304" pitchFamily="18" charset="0"/>
              <a:cs typeface="Times New Roman" panose="02020603050405020304" pitchFamily="18" charset="0"/>
            </a:endParaRPr>
          </a:p>
          <a:p>
            <a:pPr marL="0" indent="0">
              <a:lnSpc>
                <a:spcPct val="115000"/>
              </a:lnSpc>
              <a:buNone/>
            </a:pPr>
            <a:endParaRPr lang="en-US" sz="1100" dirty="0"/>
          </a:p>
        </p:txBody>
      </p:sp>
      <p:sp>
        <p:nvSpPr>
          <p:cNvPr id="2" name="Title 1">
            <a:extLst>
              <a:ext uri="{FF2B5EF4-FFF2-40B4-BE49-F238E27FC236}">
                <a16:creationId xmlns:a16="http://schemas.microsoft.com/office/drawing/2014/main" id="{36D6903C-DD9F-5E18-0462-81C058A2B3E1}"/>
              </a:ext>
            </a:extLst>
          </p:cNvPr>
          <p:cNvSpPr>
            <a:spLocks noGrp="1"/>
          </p:cNvSpPr>
          <p:nvPr>
            <p:ph type="title"/>
          </p:nvPr>
        </p:nvSpPr>
        <p:spPr>
          <a:xfrm>
            <a:off x="762000" y="192657"/>
            <a:ext cx="5334000" cy="1524000"/>
          </a:xfrm>
        </p:spPr>
        <p:txBody>
          <a:bodyPr>
            <a:normAutofit/>
          </a:bodyPr>
          <a:lstStyle/>
          <a:p>
            <a:r>
              <a:rPr lang="en-US" sz="3200" dirty="0"/>
              <a:t>Contents Contd..</a:t>
            </a:r>
          </a:p>
        </p:txBody>
      </p:sp>
    </p:spTree>
    <p:extLst>
      <p:ext uri="{BB962C8B-B14F-4D97-AF65-F5344CB8AC3E}">
        <p14:creationId xmlns:p14="http://schemas.microsoft.com/office/powerpoint/2010/main" val="165637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th Finding Algorithms - Developer Guides">
            <a:extLst>
              <a:ext uri="{FF2B5EF4-FFF2-40B4-BE49-F238E27FC236}">
                <a16:creationId xmlns:a16="http://schemas.microsoft.com/office/drawing/2014/main" id="{55229622-5ED4-C5F6-FD03-921B1DD137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0" r="5557" b="1"/>
          <a:stretch/>
        </p:blipFill>
        <p:spPr bwMode="auto">
          <a:xfrm>
            <a:off x="6927011" y="-69001"/>
            <a:ext cx="5264987"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2057" name="Freeform: Shape 205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4B17E8FF-028D-87E6-E41B-FCE8E9E204B4}"/>
              </a:ext>
            </a:extLst>
          </p:cNvPr>
          <p:cNvSpPr>
            <a:spLocks noGrp="1"/>
          </p:cNvSpPr>
          <p:nvPr>
            <p:ph idx="1"/>
          </p:nvPr>
        </p:nvSpPr>
        <p:spPr>
          <a:xfrm>
            <a:off x="762000" y="2286000"/>
            <a:ext cx="5334000" cy="3810001"/>
          </a:xfrm>
        </p:spPr>
        <p:txBody>
          <a:bodyPr>
            <a:normAutofit/>
          </a:bodyPr>
          <a:lstStyle/>
          <a:p>
            <a:pPr>
              <a:lnSpc>
                <a:spcPct val="115000"/>
              </a:lnSpc>
            </a:pPr>
            <a:r>
              <a:rPr lang="en-US" sz="2000"/>
              <a:t>PathFinder Algorithm</a:t>
            </a:r>
          </a:p>
          <a:p>
            <a:pPr marL="0" indent="0">
              <a:lnSpc>
                <a:spcPct val="115000"/>
              </a:lnSpc>
              <a:buNone/>
            </a:pPr>
            <a:r>
              <a:rPr lang="en-US" sz="2000">
                <a:latin typeface="Nunito Sans" panose="020B0604020202020204" pitchFamily="2" charset="0"/>
                <a:cs typeface="Times New Roman" panose="02020603050405020304" pitchFamily="18" charset="0"/>
              </a:rPr>
              <a:t>	</a:t>
            </a:r>
            <a:r>
              <a:rPr lang="en-US" sz="2000" b="0" i="0">
                <a:effectLst/>
                <a:latin typeface="Times New Roman" panose="02020603050405020304" pitchFamily="18" charset="0"/>
                <a:cs typeface="Times New Roman" panose="02020603050405020304" pitchFamily="18" charset="0"/>
              </a:rPr>
              <a:t>Path finding algorithms build on top of </a:t>
            </a:r>
            <a:r>
              <a:rPr lang="en-US" sz="2000" b="1"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graph search algorithms</a:t>
            </a:r>
            <a:r>
              <a:rPr lang="en-US" sz="2000" b="0" i="0">
                <a:effectLst/>
                <a:latin typeface="Times New Roman" panose="02020603050405020304" pitchFamily="18" charset="0"/>
                <a:cs typeface="Times New Roman" panose="02020603050405020304" pitchFamily="18" charset="0"/>
              </a:rPr>
              <a:t> and explore routes between nodes, starting at one node and traversing through relationships until the destination has been reached. These algorithms find the cheapest path in terms of the number of hops or weight. Weights can be anything measured, such as time, distance, capacity, or cost.</a:t>
            </a:r>
            <a:endParaRPr lang="en-US" sz="20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88B57B9-3705-A1C4-3967-2DE456AD30E7}"/>
              </a:ext>
            </a:extLst>
          </p:cNvPr>
          <p:cNvSpPr>
            <a:spLocks noGrp="1"/>
          </p:cNvSpPr>
          <p:nvPr>
            <p:ph type="title"/>
          </p:nvPr>
        </p:nvSpPr>
        <p:spPr>
          <a:xfrm>
            <a:off x="762000" y="762000"/>
            <a:ext cx="5334000" cy="1524000"/>
          </a:xfrm>
        </p:spPr>
        <p:txBody>
          <a:bodyPr>
            <a:normAutofit/>
          </a:bodyPr>
          <a:lstStyle/>
          <a:p>
            <a:r>
              <a:rPr lang="en-US" sz="3200"/>
              <a:t>Contents Contd..</a:t>
            </a:r>
          </a:p>
        </p:txBody>
      </p:sp>
    </p:spTree>
    <p:extLst>
      <p:ext uri="{BB962C8B-B14F-4D97-AF65-F5344CB8AC3E}">
        <p14:creationId xmlns:p14="http://schemas.microsoft.com/office/powerpoint/2010/main" val="193604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Lightbox">
            <a:extLst>
              <a:ext uri="{FF2B5EF4-FFF2-40B4-BE49-F238E27FC236}">
                <a16:creationId xmlns:a16="http://schemas.microsoft.com/office/drawing/2014/main" id="{E32BBAB7-AC6B-005E-B983-0FB95DC82D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8" r="15773" b="-1"/>
          <a:stretch/>
        </p:blipFill>
        <p:spPr bwMode="auto">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3081" name="Freeform: Shape 308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ADF53A8E-3E21-76A5-9D1D-D063DFA25638}"/>
              </a:ext>
            </a:extLst>
          </p:cNvPr>
          <p:cNvSpPr>
            <a:spLocks noGrp="1"/>
          </p:cNvSpPr>
          <p:nvPr>
            <p:ph idx="1"/>
          </p:nvPr>
        </p:nvSpPr>
        <p:spPr>
          <a:xfrm>
            <a:off x="762000" y="2286000"/>
            <a:ext cx="5334000" cy="3810001"/>
          </a:xfrm>
        </p:spPr>
        <p:txBody>
          <a:bodyPr>
            <a:normAutofit/>
          </a:bodyPr>
          <a:lstStyle/>
          <a:p>
            <a:r>
              <a:rPr lang="en-US" sz="2400"/>
              <a:t>N Queen Algorithm</a:t>
            </a:r>
          </a:p>
          <a:p>
            <a:pPr marL="0" indent="0">
              <a:buNone/>
            </a:pPr>
            <a:r>
              <a:rPr lang="en-US" sz="2400" b="0" i="0">
                <a:effectLst/>
                <a:latin typeface="Nunito" pitchFamily="2" charset="0"/>
              </a:rPr>
              <a:t>	</a:t>
            </a:r>
            <a:r>
              <a:rPr lang="en-US" sz="2400" b="0" i="0">
                <a:effectLst/>
                <a:latin typeface="Times New Roman" panose="02020603050405020304" pitchFamily="18" charset="0"/>
                <a:cs typeface="Times New Roman" panose="02020603050405020304" pitchFamily="18" charset="0"/>
              </a:rPr>
              <a:t>The N Queen is the problem of placing N chess queens on an N×N chessboard so that no two queens attack each other.</a:t>
            </a:r>
            <a:endParaRPr lang="en-US" sz="2400">
              <a:latin typeface="Times New Roman" panose="02020603050405020304" pitchFamily="18" charset="0"/>
              <a:cs typeface="Times New Roman" panose="02020603050405020304" pitchFamily="18" charset="0"/>
            </a:endParaRPr>
          </a:p>
          <a:p>
            <a:pPr marL="0" indent="0">
              <a:buNone/>
            </a:pPr>
            <a:endParaRPr lang="en-US" sz="2400"/>
          </a:p>
          <a:p>
            <a:pPr marL="0" indent="0">
              <a:buNone/>
            </a:pPr>
            <a:endParaRPr lang="en-US" sz="2400"/>
          </a:p>
        </p:txBody>
      </p:sp>
      <p:sp>
        <p:nvSpPr>
          <p:cNvPr id="2" name="Title 1">
            <a:extLst>
              <a:ext uri="{FF2B5EF4-FFF2-40B4-BE49-F238E27FC236}">
                <a16:creationId xmlns:a16="http://schemas.microsoft.com/office/drawing/2014/main" id="{C64DB693-A562-B15D-51C3-F7ACC3FBD92A}"/>
              </a:ext>
            </a:extLst>
          </p:cNvPr>
          <p:cNvSpPr>
            <a:spLocks noGrp="1"/>
          </p:cNvSpPr>
          <p:nvPr>
            <p:ph type="title"/>
          </p:nvPr>
        </p:nvSpPr>
        <p:spPr>
          <a:xfrm>
            <a:off x="762000" y="762000"/>
            <a:ext cx="5334000" cy="1524000"/>
          </a:xfrm>
        </p:spPr>
        <p:txBody>
          <a:bodyPr>
            <a:normAutofit/>
          </a:bodyPr>
          <a:lstStyle/>
          <a:p>
            <a:r>
              <a:rPr lang="en-US" sz="3200"/>
              <a:t>Contents Contd..</a:t>
            </a:r>
          </a:p>
        </p:txBody>
      </p:sp>
    </p:spTree>
    <p:extLst>
      <p:ext uri="{BB962C8B-B14F-4D97-AF65-F5344CB8AC3E}">
        <p14:creationId xmlns:p14="http://schemas.microsoft.com/office/powerpoint/2010/main" val="365306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Freeform: Shape 410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CF2261B-D6E8-3A3E-BE84-93C1EF0D8101}"/>
              </a:ext>
            </a:extLst>
          </p:cNvPr>
          <p:cNvSpPr>
            <a:spLocks noGrp="1"/>
          </p:cNvSpPr>
          <p:nvPr>
            <p:ph idx="1"/>
          </p:nvPr>
        </p:nvSpPr>
        <p:spPr>
          <a:xfrm>
            <a:off x="762000" y="2286000"/>
            <a:ext cx="5334000" cy="3810001"/>
          </a:xfrm>
        </p:spPr>
        <p:txBody>
          <a:bodyPr>
            <a:normAutofit/>
          </a:bodyPr>
          <a:lstStyle/>
          <a:p>
            <a:pPr>
              <a:lnSpc>
                <a:spcPct val="115000"/>
              </a:lnSpc>
            </a:pPr>
            <a:r>
              <a:rPr lang="en-US" sz="1500"/>
              <a:t>Rat in a Maze</a:t>
            </a:r>
          </a:p>
          <a:p>
            <a:pPr marL="0" indent="0">
              <a:lnSpc>
                <a:spcPct val="115000"/>
              </a:lnSpc>
              <a:buNone/>
            </a:pPr>
            <a:r>
              <a:rPr lang="en-US" sz="1500"/>
              <a:t>Rat in a maze is a problem that can be solved using backtracking</a:t>
            </a:r>
          </a:p>
          <a:p>
            <a:pPr marL="0" indent="0">
              <a:lnSpc>
                <a:spcPct val="115000"/>
              </a:lnSpc>
              <a:buNone/>
            </a:pPr>
            <a:r>
              <a:rPr lang="en-US" sz="1500">
                <a:latin typeface="Times New Roman" panose="02020603050405020304" pitchFamily="18" charset="0"/>
                <a:cs typeface="Times New Roman" panose="02020603050405020304" pitchFamily="18" charset="0"/>
              </a:rPr>
              <a:t>Problem Statement:</a:t>
            </a:r>
          </a:p>
          <a:p>
            <a:pPr>
              <a:lnSpc>
                <a:spcPct val="115000"/>
              </a:lnSpc>
            </a:pPr>
            <a:r>
              <a:rPr lang="en-US" sz="1500" b="0" i="0">
                <a:effectLst/>
                <a:latin typeface="Times New Roman" panose="02020603050405020304" pitchFamily="18" charset="0"/>
                <a:cs typeface="Times New Roman" panose="02020603050405020304" pitchFamily="18" charset="0"/>
              </a:rPr>
              <a:t>A Maze is given as N*N binary matrix of blocks where source block is the upper left most block i.e., maze[0][0] and destination block is lower rightmost block i.e., maze[N-1][N-1]. </a:t>
            </a:r>
          </a:p>
          <a:p>
            <a:pPr>
              <a:lnSpc>
                <a:spcPct val="115000"/>
              </a:lnSpc>
            </a:pPr>
            <a:r>
              <a:rPr lang="en-US" sz="1500" b="0" i="0">
                <a:effectLst/>
                <a:latin typeface="Times New Roman" panose="02020603050405020304" pitchFamily="18" charset="0"/>
                <a:cs typeface="Times New Roman" panose="02020603050405020304" pitchFamily="18" charset="0"/>
              </a:rPr>
              <a:t>A rat starts from source and has to reach the destination. </a:t>
            </a:r>
          </a:p>
          <a:p>
            <a:pPr>
              <a:lnSpc>
                <a:spcPct val="115000"/>
              </a:lnSpc>
            </a:pPr>
            <a:r>
              <a:rPr lang="en-US" sz="1500" b="0" i="0">
                <a:effectLst/>
                <a:latin typeface="Times New Roman" panose="02020603050405020304" pitchFamily="18" charset="0"/>
                <a:cs typeface="Times New Roman" panose="02020603050405020304" pitchFamily="18" charset="0"/>
              </a:rPr>
              <a:t>The rat can move only in two directions: forward and down. </a:t>
            </a:r>
          </a:p>
          <a:p>
            <a:pPr marL="0" indent="0">
              <a:lnSpc>
                <a:spcPct val="115000"/>
              </a:lnSpc>
              <a:buNone/>
            </a:pPr>
            <a:endParaRPr lang="en-US" sz="1500">
              <a:latin typeface="Times New Roman" panose="02020603050405020304" pitchFamily="18" charset="0"/>
              <a:cs typeface="Times New Roman" panose="02020603050405020304" pitchFamily="18" charset="0"/>
            </a:endParaRPr>
          </a:p>
          <a:p>
            <a:pPr marL="0" indent="0">
              <a:lnSpc>
                <a:spcPct val="115000"/>
              </a:lnSpc>
              <a:buNone/>
            </a:pPr>
            <a:endParaRPr lang="en-US" sz="1500"/>
          </a:p>
          <a:p>
            <a:pPr marL="0" indent="0">
              <a:lnSpc>
                <a:spcPct val="115000"/>
              </a:lnSpc>
              <a:buNone/>
            </a:pPr>
            <a:endParaRPr lang="en-US" sz="1500"/>
          </a:p>
          <a:p>
            <a:pPr>
              <a:lnSpc>
                <a:spcPct val="115000"/>
              </a:lnSpc>
            </a:pPr>
            <a:endParaRPr lang="en-US" sz="1500"/>
          </a:p>
        </p:txBody>
      </p:sp>
      <p:sp>
        <p:nvSpPr>
          <p:cNvPr id="2" name="Title 1">
            <a:extLst>
              <a:ext uri="{FF2B5EF4-FFF2-40B4-BE49-F238E27FC236}">
                <a16:creationId xmlns:a16="http://schemas.microsoft.com/office/drawing/2014/main" id="{DF541EDF-6AE1-722B-8EC0-61D76C73BFD4}"/>
              </a:ext>
            </a:extLst>
          </p:cNvPr>
          <p:cNvSpPr>
            <a:spLocks noGrp="1"/>
          </p:cNvSpPr>
          <p:nvPr>
            <p:ph type="title"/>
          </p:nvPr>
        </p:nvSpPr>
        <p:spPr>
          <a:xfrm>
            <a:off x="762000" y="762000"/>
            <a:ext cx="5334000" cy="1524000"/>
          </a:xfrm>
        </p:spPr>
        <p:txBody>
          <a:bodyPr>
            <a:normAutofit/>
          </a:bodyPr>
          <a:lstStyle/>
          <a:p>
            <a:r>
              <a:rPr lang="en-US" sz="3200"/>
              <a:t>Contents Contd..</a:t>
            </a:r>
          </a:p>
        </p:txBody>
      </p:sp>
      <p:pic>
        <p:nvPicPr>
          <p:cNvPr id="4098" name="Picture 2" descr="A-mazing fact: First-ever labyrinth for observing rats was created at Clark  in 1900 - Clark Now | Clark University">
            <a:extLst>
              <a:ext uri="{FF2B5EF4-FFF2-40B4-BE49-F238E27FC236}">
                <a16:creationId xmlns:a16="http://schemas.microsoft.com/office/drawing/2014/main" id="{DF8295BD-4A99-EBB9-0D8B-3FBAE5EEE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268" y="1640987"/>
            <a:ext cx="4462732" cy="359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1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Rat in a Maze Problem in Java - Javatpoint">
            <a:extLst>
              <a:ext uri="{FF2B5EF4-FFF2-40B4-BE49-F238E27FC236}">
                <a16:creationId xmlns:a16="http://schemas.microsoft.com/office/drawing/2014/main" id="{F1C0F715-B3B7-F8EE-1F15-D8A7754CA9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5" r="16129" b="-1"/>
          <a:stretch/>
        </p:blipFill>
        <p:spPr bwMode="auto">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6160" name="Freeform: Shape 6159">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B10BA3BD-84A2-303B-07C4-B8A8863242E8}"/>
              </a:ext>
            </a:extLst>
          </p:cNvPr>
          <p:cNvSpPr>
            <a:spLocks noGrp="1"/>
          </p:cNvSpPr>
          <p:nvPr>
            <p:ph idx="1"/>
          </p:nvPr>
        </p:nvSpPr>
        <p:spPr>
          <a:xfrm>
            <a:off x="762000" y="2286000"/>
            <a:ext cx="5334000" cy="3810001"/>
          </a:xfrm>
        </p:spPr>
        <p:txBody>
          <a:bodyPr>
            <a:normAutofit/>
          </a:bodyPr>
          <a:lstStyle/>
          <a:p>
            <a:pPr>
              <a:lnSpc>
                <a:spcPct val="115000"/>
              </a:lnSpc>
            </a:pPr>
            <a:r>
              <a:rPr lang="en-US" sz="2200" b="0" i="0">
                <a:effectLst/>
                <a:latin typeface="Times New Roman" panose="02020603050405020304" pitchFamily="18" charset="0"/>
                <a:cs typeface="Times New Roman" panose="02020603050405020304" pitchFamily="18" charset="0"/>
              </a:rPr>
              <a:t>In the maze matrix, 0 means the block is a dead end and 1 means the block can be used in the path from source to destination. Note that this is a simple version of the typical Maze problem. For example, a more complex version can be that the rat can move in 4 directions and a more complex version can be with a limited number of moves.</a:t>
            </a:r>
          </a:p>
          <a:p>
            <a:pPr marL="0" indent="0">
              <a:lnSpc>
                <a:spcPct val="115000"/>
              </a:lnSpc>
              <a:buNone/>
            </a:pPr>
            <a:endParaRPr lang="en-US" sz="2200"/>
          </a:p>
        </p:txBody>
      </p:sp>
      <p:sp>
        <p:nvSpPr>
          <p:cNvPr id="2" name="Title 1">
            <a:extLst>
              <a:ext uri="{FF2B5EF4-FFF2-40B4-BE49-F238E27FC236}">
                <a16:creationId xmlns:a16="http://schemas.microsoft.com/office/drawing/2014/main" id="{1AE119D4-7F3F-FEE4-52CF-2D69AB97D180}"/>
              </a:ext>
            </a:extLst>
          </p:cNvPr>
          <p:cNvSpPr>
            <a:spLocks noGrp="1"/>
          </p:cNvSpPr>
          <p:nvPr>
            <p:ph type="title"/>
          </p:nvPr>
        </p:nvSpPr>
        <p:spPr>
          <a:xfrm>
            <a:off x="762000" y="762000"/>
            <a:ext cx="5334000" cy="1524000"/>
          </a:xfrm>
        </p:spPr>
        <p:txBody>
          <a:bodyPr>
            <a:normAutofit/>
          </a:bodyPr>
          <a:lstStyle/>
          <a:p>
            <a:r>
              <a:rPr lang="en-US" sz="3200" dirty="0"/>
              <a:t>Contents Contd..</a:t>
            </a:r>
          </a:p>
        </p:txBody>
      </p:sp>
    </p:spTree>
    <p:extLst>
      <p:ext uri="{BB962C8B-B14F-4D97-AF65-F5344CB8AC3E}">
        <p14:creationId xmlns:p14="http://schemas.microsoft.com/office/powerpoint/2010/main" val="296237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619D-6376-2DB6-E490-C08A413593F0}"/>
              </a:ext>
            </a:extLst>
          </p:cNvPr>
          <p:cNvSpPr>
            <a:spLocks noGrp="1"/>
          </p:cNvSpPr>
          <p:nvPr>
            <p:ph type="title"/>
          </p:nvPr>
        </p:nvSpPr>
        <p:spPr/>
        <p:txBody>
          <a:bodyPr/>
          <a:lstStyle/>
          <a:p>
            <a:r>
              <a:rPr lang="en-US" dirty="0"/>
              <a:t>Sample Code</a:t>
            </a:r>
          </a:p>
        </p:txBody>
      </p:sp>
      <p:sp>
        <p:nvSpPr>
          <p:cNvPr id="3" name="Content Placeholder 2">
            <a:extLst>
              <a:ext uri="{FF2B5EF4-FFF2-40B4-BE49-F238E27FC236}">
                <a16:creationId xmlns:a16="http://schemas.microsoft.com/office/drawing/2014/main" id="{74DFDBCE-3A21-C5F5-31DA-132BECA85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755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C9C5-D489-32B9-F9B6-5160D39C1D40}"/>
              </a:ext>
            </a:extLst>
          </p:cNvPr>
          <p:cNvSpPr>
            <a:spLocks noGrp="1"/>
          </p:cNvSpPr>
          <p:nvPr>
            <p:ph type="title"/>
          </p:nvPr>
        </p:nvSpPr>
        <p:spPr>
          <a:xfrm>
            <a:off x="632605" y="0"/>
            <a:ext cx="10668000" cy="1524000"/>
          </a:xfrm>
        </p:spPr>
        <p:txBody>
          <a:bodyPr/>
          <a:lstStyle/>
          <a:p>
            <a:r>
              <a:rPr lang="en-US" dirty="0"/>
              <a:t>Sample Code Contd..</a:t>
            </a:r>
          </a:p>
        </p:txBody>
      </p:sp>
      <p:sp>
        <p:nvSpPr>
          <p:cNvPr id="3" name="Content Placeholder 2">
            <a:extLst>
              <a:ext uri="{FF2B5EF4-FFF2-40B4-BE49-F238E27FC236}">
                <a16:creationId xmlns:a16="http://schemas.microsoft.com/office/drawing/2014/main" id="{D3DF08C1-F702-53F4-FF70-5134985995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4299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8BF6-4EA2-E0B5-FEAC-8867A91C7592}"/>
              </a:ext>
            </a:extLst>
          </p:cNvPr>
          <p:cNvSpPr>
            <a:spLocks noGrp="1"/>
          </p:cNvSpPr>
          <p:nvPr>
            <p:ph type="title"/>
          </p:nvPr>
        </p:nvSpPr>
        <p:spPr>
          <a:xfrm>
            <a:off x="762000" y="330679"/>
            <a:ext cx="10668000" cy="1524000"/>
          </a:xfrm>
        </p:spPr>
        <p:txBody>
          <a:bodyPr/>
          <a:lstStyle/>
          <a:p>
            <a:r>
              <a:rPr lang="en-US" dirty="0"/>
              <a:t>Sample Code Contd..</a:t>
            </a:r>
          </a:p>
        </p:txBody>
      </p:sp>
      <p:sp>
        <p:nvSpPr>
          <p:cNvPr id="3" name="Content Placeholder 2">
            <a:extLst>
              <a:ext uri="{FF2B5EF4-FFF2-40B4-BE49-F238E27FC236}">
                <a16:creationId xmlns:a16="http://schemas.microsoft.com/office/drawing/2014/main" id="{0E566E10-FCED-41A6-5433-22FB241F93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823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FAA0-8239-8A27-59B3-26FA9850B99C}"/>
              </a:ext>
            </a:extLst>
          </p:cNvPr>
          <p:cNvSpPr>
            <a:spLocks noGrp="1"/>
          </p:cNvSpPr>
          <p:nvPr>
            <p:ph type="title"/>
          </p:nvPr>
        </p:nvSpPr>
        <p:spPr>
          <a:xfrm>
            <a:off x="468702" y="319178"/>
            <a:ext cx="10668000" cy="1524000"/>
          </a:xfrm>
        </p:spPr>
        <p:txBody>
          <a:bodyPr/>
          <a:lstStyle/>
          <a:p>
            <a:r>
              <a:rPr lang="en-US" dirty="0"/>
              <a:t>Sample Captures</a:t>
            </a:r>
          </a:p>
        </p:txBody>
      </p:sp>
      <p:sp>
        <p:nvSpPr>
          <p:cNvPr id="3" name="Content Placeholder 2">
            <a:extLst>
              <a:ext uri="{FF2B5EF4-FFF2-40B4-BE49-F238E27FC236}">
                <a16:creationId xmlns:a16="http://schemas.microsoft.com/office/drawing/2014/main" id="{58549B4F-B488-1323-35DA-049AEE91AA76}"/>
              </a:ext>
            </a:extLst>
          </p:cNvPr>
          <p:cNvSpPr>
            <a:spLocks noGrp="1"/>
          </p:cNvSpPr>
          <p:nvPr>
            <p:ph idx="1"/>
          </p:nvPr>
        </p:nvSpPr>
        <p:spPr>
          <a:xfrm>
            <a:off x="534838" y="1843178"/>
            <a:ext cx="10895162" cy="4260905"/>
          </a:xfrm>
        </p:spPr>
        <p:txBody>
          <a:bodyPr/>
          <a:lstStyle/>
          <a:p>
            <a:pPr marL="0" indent="0">
              <a:buNone/>
            </a:pPr>
            <a:r>
              <a:rPr lang="en-US" sz="1800"/>
              <a:t>Main Page:</a:t>
            </a:r>
          </a:p>
          <a:p>
            <a:pPr marL="0" indent="0">
              <a:buNone/>
            </a:pP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2762DBF2-A8CD-411D-F04A-EDF9523D3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199" y="2855344"/>
            <a:ext cx="7960496" cy="3493698"/>
          </a:xfrm>
          <a:prstGeom prst="rect">
            <a:avLst/>
          </a:prstGeom>
        </p:spPr>
      </p:pic>
    </p:spTree>
    <p:extLst>
      <p:ext uri="{BB962C8B-B14F-4D97-AF65-F5344CB8AC3E}">
        <p14:creationId xmlns:p14="http://schemas.microsoft.com/office/powerpoint/2010/main" val="4127722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553BE-87BD-37D7-42D7-23EDE22A294C}"/>
              </a:ext>
            </a:extLst>
          </p:cNvPr>
          <p:cNvSpPr>
            <a:spLocks noGrp="1"/>
          </p:cNvSpPr>
          <p:nvPr>
            <p:ph type="title"/>
          </p:nvPr>
        </p:nvSpPr>
        <p:spPr>
          <a:xfrm>
            <a:off x="598098" y="400544"/>
            <a:ext cx="10668000" cy="1524000"/>
          </a:xfrm>
        </p:spPr>
        <p:txBody>
          <a:bodyPr/>
          <a:lstStyle/>
          <a:p>
            <a:r>
              <a:rPr lang="en-US" dirty="0"/>
              <a:t>Sample Captures Contd..</a:t>
            </a:r>
          </a:p>
        </p:txBody>
      </p:sp>
      <p:sp>
        <p:nvSpPr>
          <p:cNvPr id="3" name="Content Placeholder 2">
            <a:extLst>
              <a:ext uri="{FF2B5EF4-FFF2-40B4-BE49-F238E27FC236}">
                <a16:creationId xmlns:a16="http://schemas.microsoft.com/office/drawing/2014/main" id="{4AEC0AC1-4963-3B1F-1581-8F99FB731054}"/>
              </a:ext>
            </a:extLst>
          </p:cNvPr>
          <p:cNvSpPr>
            <a:spLocks noGrp="1"/>
          </p:cNvSpPr>
          <p:nvPr>
            <p:ph idx="1"/>
          </p:nvPr>
        </p:nvSpPr>
        <p:spPr>
          <a:xfrm>
            <a:off x="698740" y="1630392"/>
            <a:ext cx="10731260" cy="4473691"/>
          </a:xfrm>
        </p:spPr>
        <p:txBody>
          <a:bodyPr/>
          <a:lstStyle/>
          <a:p>
            <a:pPr marL="0" indent="0">
              <a:buNone/>
            </a:pPr>
            <a:r>
              <a:rPr lang="en-US" sz="1800" dirty="0"/>
              <a:t>Sorting Page:</a:t>
            </a:r>
          </a:p>
          <a:p>
            <a:pPr marL="0" indent="0">
              <a:buNone/>
            </a:pPr>
            <a:endParaRPr lang="en-US" dirty="0"/>
          </a:p>
        </p:txBody>
      </p:sp>
      <p:pic>
        <p:nvPicPr>
          <p:cNvPr id="5" name="Picture 4" descr="Graphical user interface&#10;&#10;Description automatically generated">
            <a:extLst>
              <a:ext uri="{FF2B5EF4-FFF2-40B4-BE49-F238E27FC236}">
                <a16:creationId xmlns:a16="http://schemas.microsoft.com/office/drawing/2014/main" id="{A0657BC9-EAF4-50D2-4088-AB550A655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227" y="2389518"/>
            <a:ext cx="7334137" cy="4092962"/>
          </a:xfrm>
          <a:prstGeom prst="rect">
            <a:avLst/>
          </a:prstGeom>
        </p:spPr>
      </p:pic>
    </p:spTree>
    <p:extLst>
      <p:ext uri="{BB962C8B-B14F-4D97-AF65-F5344CB8AC3E}">
        <p14:creationId xmlns:p14="http://schemas.microsoft.com/office/powerpoint/2010/main" val="350137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E50544A7-572C-4726-1210-0655F66FDC21}"/>
              </a:ext>
            </a:extLst>
          </p:cNvPr>
          <p:cNvPicPr>
            <a:picLocks noChangeAspect="1"/>
          </p:cNvPicPr>
          <p:nvPr/>
        </p:nvPicPr>
        <p:blipFill rotWithShape="1">
          <a:blip r:embed="rId2"/>
          <a:srcRect l="43085"/>
          <a:stretch/>
        </p:blipFill>
        <p:spPr>
          <a:xfrm>
            <a:off x="6268118" y="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8"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B6E626D6-B4C9-B604-FF8A-61D9BBF52F0D}"/>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en-US" sz="1300"/>
              <a:t>	Over the years we've observed that algorithms being a complex subject is the foundation of computational thinking and programming skills of a student. So, to ease up the hardships of students this idea of the project was formed. </a:t>
            </a:r>
          </a:p>
          <a:p>
            <a:pPr marL="0" indent="0">
              <a:lnSpc>
                <a:spcPct val="115000"/>
              </a:lnSpc>
              <a:buNone/>
            </a:pPr>
            <a:r>
              <a:rPr lang="en-US" sz="1300"/>
              <a:t>	Our application Algorithm Visualizer is both interactive and alluring to students. It gives the students hands on experience of the algorithms' implementation. It feeds into their imagination to help them get a better understanding while also helping teachers to help make their students understand better. This interface is designed to make one feel fully engaged and concentrated. We have made use of React.js as framework and JavaScript as primary language for our project. </a:t>
            </a:r>
          </a:p>
          <a:p>
            <a:pPr marL="0" indent="0">
              <a:lnSpc>
                <a:spcPct val="115000"/>
              </a:lnSpc>
              <a:buNone/>
            </a:pPr>
            <a:r>
              <a:rPr lang="en-US" sz="1300"/>
              <a:t>	The purpose of this project is to make learning less of a burden and more of an incredible experience which leaves students with the want to learn more. </a:t>
            </a:r>
          </a:p>
          <a:p>
            <a:pPr marL="0" indent="0">
              <a:lnSpc>
                <a:spcPct val="115000"/>
              </a:lnSpc>
              <a:buNone/>
            </a:pPr>
            <a:endParaRPr lang="en-US" sz="1300"/>
          </a:p>
        </p:txBody>
      </p:sp>
      <p:sp>
        <p:nvSpPr>
          <p:cNvPr id="2" name="Title 1">
            <a:extLst>
              <a:ext uri="{FF2B5EF4-FFF2-40B4-BE49-F238E27FC236}">
                <a16:creationId xmlns:a16="http://schemas.microsoft.com/office/drawing/2014/main" id="{10B8013D-BA2D-3A9F-12A6-CC4C639DE196}"/>
              </a:ext>
            </a:extLst>
          </p:cNvPr>
          <p:cNvSpPr>
            <a:spLocks noGrp="1"/>
          </p:cNvSpPr>
          <p:nvPr>
            <p:ph type="title"/>
          </p:nvPr>
        </p:nvSpPr>
        <p:spPr>
          <a:xfrm>
            <a:off x="762000" y="762000"/>
            <a:ext cx="5334000" cy="1524000"/>
          </a:xfrm>
        </p:spPr>
        <p:txBody>
          <a:bodyPr>
            <a:normAutofit/>
          </a:bodyPr>
          <a:lstStyle/>
          <a:p>
            <a:r>
              <a:rPr lang="en-US" sz="3200"/>
              <a:t>Abstract</a:t>
            </a:r>
          </a:p>
        </p:txBody>
      </p:sp>
    </p:spTree>
    <p:extLst>
      <p:ext uri="{BB962C8B-B14F-4D97-AF65-F5344CB8AC3E}">
        <p14:creationId xmlns:p14="http://schemas.microsoft.com/office/powerpoint/2010/main" val="330850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AC40-5EEF-604C-B1D3-1E0ECCC927B0}"/>
              </a:ext>
            </a:extLst>
          </p:cNvPr>
          <p:cNvSpPr>
            <a:spLocks noGrp="1"/>
          </p:cNvSpPr>
          <p:nvPr>
            <p:ph type="title"/>
          </p:nvPr>
        </p:nvSpPr>
        <p:spPr>
          <a:xfrm>
            <a:off x="684362" y="287547"/>
            <a:ext cx="10668000" cy="1524000"/>
          </a:xfrm>
        </p:spPr>
        <p:txBody>
          <a:bodyPr/>
          <a:lstStyle/>
          <a:p>
            <a:r>
              <a:rPr lang="en-US" dirty="0"/>
              <a:t>Sample Captures Contd..</a:t>
            </a:r>
          </a:p>
        </p:txBody>
      </p:sp>
      <p:sp>
        <p:nvSpPr>
          <p:cNvPr id="7" name="Content Placeholder 6">
            <a:extLst>
              <a:ext uri="{FF2B5EF4-FFF2-40B4-BE49-F238E27FC236}">
                <a16:creationId xmlns:a16="http://schemas.microsoft.com/office/drawing/2014/main" id="{F9A203DA-FAE6-6185-07C1-1F106C973FCD}"/>
              </a:ext>
            </a:extLst>
          </p:cNvPr>
          <p:cNvSpPr>
            <a:spLocks noGrp="1"/>
          </p:cNvSpPr>
          <p:nvPr>
            <p:ph idx="1"/>
          </p:nvPr>
        </p:nvSpPr>
        <p:spPr>
          <a:xfrm>
            <a:off x="762000" y="1630392"/>
            <a:ext cx="10668000" cy="4473691"/>
          </a:xfrm>
        </p:spPr>
        <p:txBody>
          <a:bodyPr/>
          <a:lstStyle/>
          <a:p>
            <a:pPr marL="0" indent="0">
              <a:buNone/>
            </a:pPr>
            <a:r>
              <a:rPr lang="en-US" sz="1800" dirty="0"/>
              <a:t>Sorting Dropdown:</a:t>
            </a:r>
          </a:p>
          <a:p>
            <a:pPr marL="0" indent="0">
              <a:buNone/>
            </a:pPr>
            <a:endParaRPr lang="en-US" dirty="0"/>
          </a:p>
        </p:txBody>
      </p:sp>
      <p:pic>
        <p:nvPicPr>
          <p:cNvPr id="9" name="Picture 8" descr="Graphical user interface&#10;&#10;Description automatically generated">
            <a:extLst>
              <a:ext uri="{FF2B5EF4-FFF2-40B4-BE49-F238E27FC236}">
                <a16:creationId xmlns:a16="http://schemas.microsoft.com/office/drawing/2014/main" id="{F1B8401A-97DF-206F-1EA8-116326827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186" y="2501660"/>
            <a:ext cx="7430814" cy="3914509"/>
          </a:xfrm>
          <a:prstGeom prst="rect">
            <a:avLst/>
          </a:prstGeom>
        </p:spPr>
      </p:pic>
    </p:spTree>
    <p:extLst>
      <p:ext uri="{BB962C8B-B14F-4D97-AF65-F5344CB8AC3E}">
        <p14:creationId xmlns:p14="http://schemas.microsoft.com/office/powerpoint/2010/main" val="159634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980E-A946-B4AE-25CC-F9345D5FFFC3}"/>
              </a:ext>
            </a:extLst>
          </p:cNvPr>
          <p:cNvSpPr>
            <a:spLocks noGrp="1"/>
          </p:cNvSpPr>
          <p:nvPr>
            <p:ph type="title"/>
          </p:nvPr>
        </p:nvSpPr>
        <p:spPr>
          <a:xfrm>
            <a:off x="762000" y="372917"/>
            <a:ext cx="10668000" cy="1524000"/>
          </a:xfrm>
        </p:spPr>
        <p:txBody>
          <a:bodyPr/>
          <a:lstStyle/>
          <a:p>
            <a:r>
              <a:rPr lang="en-US" dirty="0"/>
              <a:t>Sample Captures Contd..</a:t>
            </a:r>
          </a:p>
        </p:txBody>
      </p:sp>
      <p:sp>
        <p:nvSpPr>
          <p:cNvPr id="3" name="Content Placeholder 2">
            <a:extLst>
              <a:ext uri="{FF2B5EF4-FFF2-40B4-BE49-F238E27FC236}">
                <a16:creationId xmlns:a16="http://schemas.microsoft.com/office/drawing/2014/main" id="{D08B24C7-7AF9-161A-8FA4-DC8E9FD2DE59}"/>
              </a:ext>
            </a:extLst>
          </p:cNvPr>
          <p:cNvSpPr>
            <a:spLocks noGrp="1"/>
          </p:cNvSpPr>
          <p:nvPr>
            <p:ph idx="1"/>
          </p:nvPr>
        </p:nvSpPr>
        <p:spPr>
          <a:xfrm>
            <a:off x="762000" y="1380226"/>
            <a:ext cx="10668000" cy="4723858"/>
          </a:xfrm>
        </p:spPr>
        <p:txBody>
          <a:bodyPr/>
          <a:lstStyle/>
          <a:p>
            <a:pPr marL="0" indent="0">
              <a:buNone/>
            </a:pPr>
            <a:r>
              <a:rPr lang="en-US" dirty="0"/>
              <a:t> </a:t>
            </a:r>
            <a:r>
              <a:rPr lang="en-US" sz="1800" dirty="0"/>
              <a:t>Merge Sort Page:</a:t>
            </a:r>
          </a:p>
          <a:p>
            <a:pPr marL="0" indent="0">
              <a:buNone/>
            </a:pPr>
            <a:endParaRPr lang="en-US" dirty="0"/>
          </a:p>
        </p:txBody>
      </p:sp>
      <p:pic>
        <p:nvPicPr>
          <p:cNvPr id="6" name="Picture 5" descr="A screenshot of a computer&#10;&#10;Description automatically generated">
            <a:extLst>
              <a:ext uri="{FF2B5EF4-FFF2-40B4-BE49-F238E27FC236}">
                <a16:creationId xmlns:a16="http://schemas.microsoft.com/office/drawing/2014/main" id="{1937F758-F8D2-6D41-212C-4423ADAE4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468" y="2242868"/>
            <a:ext cx="7901796" cy="4183812"/>
          </a:xfrm>
          <a:prstGeom prst="rect">
            <a:avLst/>
          </a:prstGeom>
        </p:spPr>
      </p:pic>
    </p:spTree>
    <p:extLst>
      <p:ext uri="{BB962C8B-B14F-4D97-AF65-F5344CB8AC3E}">
        <p14:creationId xmlns:p14="http://schemas.microsoft.com/office/powerpoint/2010/main" val="184483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two computers&#10;&#10;Description automatically generated with low confidence">
            <a:extLst>
              <a:ext uri="{FF2B5EF4-FFF2-40B4-BE49-F238E27FC236}">
                <a16:creationId xmlns:a16="http://schemas.microsoft.com/office/drawing/2014/main" id="{0D4C92FB-10E4-6252-30E7-8D74438FE252}"/>
              </a:ext>
            </a:extLst>
          </p:cNvPr>
          <p:cNvPicPr>
            <a:picLocks noChangeAspect="1"/>
          </p:cNvPicPr>
          <p:nvPr/>
        </p:nvPicPr>
        <p:blipFill rotWithShape="1">
          <a:blip r:embed="rId2">
            <a:extLst>
              <a:ext uri="{28A0092B-C50C-407E-A947-70E740481C1C}">
                <a14:useLocalDpi xmlns:a14="http://schemas.microsoft.com/office/drawing/2010/main" val="0"/>
              </a:ext>
            </a:extLst>
          </a:blip>
          <a:srcRect l="3996" r="3461"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990233C-F706-A380-AD96-B2A57EB918CD}"/>
              </a:ext>
            </a:extLst>
          </p:cNvPr>
          <p:cNvSpPr>
            <a:spLocks noGrp="1"/>
          </p:cNvSpPr>
          <p:nvPr>
            <p:ph idx="1"/>
          </p:nvPr>
        </p:nvSpPr>
        <p:spPr>
          <a:xfrm>
            <a:off x="762000" y="2286000"/>
            <a:ext cx="5334000" cy="3810001"/>
          </a:xfrm>
        </p:spPr>
        <p:txBody>
          <a:bodyPr>
            <a:normAutofit/>
          </a:bodyPr>
          <a:lstStyle/>
          <a:p>
            <a:pPr>
              <a:lnSpc>
                <a:spcPct val="115000"/>
              </a:lnSpc>
            </a:pPr>
            <a:r>
              <a:rPr lang="en-US" sz="1700"/>
              <a:t>While algorithm visualizer is a powerful tool, it does have some limitations. One of the main limitations is that it can be difficult to represent certain types of algorithms visually, particularly those that involve complex data structures or multiple threads.</a:t>
            </a:r>
          </a:p>
          <a:p>
            <a:pPr>
              <a:lnSpc>
                <a:spcPct val="115000"/>
              </a:lnSpc>
            </a:pPr>
            <a:r>
              <a:rPr lang="en-US" sz="1700"/>
              <a:t>Another limitation of algorithm visualizer is that it can be resource-intensive, particularly when dealing with large datasets or complex algorithms. This can make it impractical for use in some applications.</a:t>
            </a:r>
          </a:p>
          <a:p>
            <a:pPr marL="0" indent="0">
              <a:lnSpc>
                <a:spcPct val="115000"/>
              </a:lnSpc>
              <a:buNone/>
            </a:pPr>
            <a:endParaRPr lang="en-US" sz="1700"/>
          </a:p>
        </p:txBody>
      </p:sp>
      <p:sp>
        <p:nvSpPr>
          <p:cNvPr id="2" name="Title 1">
            <a:extLst>
              <a:ext uri="{FF2B5EF4-FFF2-40B4-BE49-F238E27FC236}">
                <a16:creationId xmlns:a16="http://schemas.microsoft.com/office/drawing/2014/main" id="{92CF0540-C7BB-D420-DF57-3E5004A190AD}"/>
              </a:ext>
            </a:extLst>
          </p:cNvPr>
          <p:cNvSpPr>
            <a:spLocks noGrp="1"/>
          </p:cNvSpPr>
          <p:nvPr>
            <p:ph type="title"/>
          </p:nvPr>
        </p:nvSpPr>
        <p:spPr>
          <a:xfrm>
            <a:off x="762000" y="762000"/>
            <a:ext cx="5334000" cy="1524000"/>
          </a:xfrm>
        </p:spPr>
        <p:txBody>
          <a:bodyPr>
            <a:normAutofit/>
          </a:bodyPr>
          <a:lstStyle/>
          <a:p>
            <a:r>
              <a:rPr lang="en-US" sz="3200"/>
              <a:t>Limitations</a:t>
            </a:r>
          </a:p>
        </p:txBody>
      </p:sp>
    </p:spTree>
    <p:extLst>
      <p:ext uri="{BB962C8B-B14F-4D97-AF65-F5344CB8AC3E}">
        <p14:creationId xmlns:p14="http://schemas.microsoft.com/office/powerpoint/2010/main" val="2241051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a table with laptops&#10;&#10;Description automatically generated">
            <a:extLst>
              <a:ext uri="{FF2B5EF4-FFF2-40B4-BE49-F238E27FC236}">
                <a16:creationId xmlns:a16="http://schemas.microsoft.com/office/drawing/2014/main" id="{1593C64B-6741-A7A4-8DCE-105296D252E5}"/>
              </a:ext>
            </a:extLst>
          </p:cNvPr>
          <p:cNvPicPr>
            <a:picLocks noChangeAspect="1"/>
          </p:cNvPicPr>
          <p:nvPr/>
        </p:nvPicPr>
        <p:blipFill rotWithShape="1">
          <a:blip r:embed="rId2">
            <a:extLst>
              <a:ext uri="{28A0092B-C50C-407E-A947-70E740481C1C}">
                <a14:useLocalDpi xmlns:a14="http://schemas.microsoft.com/office/drawing/2010/main" val="0"/>
              </a:ext>
            </a:extLst>
          </a:blip>
          <a:srcRect l="5022" r="2436"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EF572FD9-3FAD-B537-5B9C-F11EA95ED06F}"/>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en-US" sz="1900"/>
              <a:t>	</a:t>
            </a:r>
            <a:r>
              <a:rPr lang="en-US" sz="1900">
                <a:latin typeface="Times New Roman" panose="02020603050405020304" pitchFamily="18" charset="0"/>
                <a:cs typeface="Times New Roman" panose="02020603050405020304" pitchFamily="18" charset="0"/>
              </a:rPr>
              <a:t>In conclusion, algorithm visualizer is a powerful tool that allows programmers to gain a deeper understanding of complex algorithms. Its ability to provide real-time visualization and interactivity makes it a valuable asset for optimizing code and identifying potential bottlenecks.</a:t>
            </a:r>
          </a:p>
          <a:p>
            <a:pPr marL="0" indent="0">
              <a:lnSpc>
                <a:spcPct val="115000"/>
              </a:lnSpc>
              <a:buNone/>
            </a:pPr>
            <a:r>
              <a:rPr lang="en-US" sz="1900">
                <a:latin typeface="Times New Roman" panose="02020603050405020304" pitchFamily="18" charset="0"/>
                <a:cs typeface="Times New Roman" panose="02020603050405020304" pitchFamily="18" charset="0"/>
              </a:rPr>
              <a:t>	While it does have some limitations, algorithm visualizer has a wide range of applications in the real world and can be used in many different fields, from finance to scientific research.</a:t>
            </a:r>
          </a:p>
          <a:p>
            <a:pPr marL="0" indent="0">
              <a:lnSpc>
                <a:spcPct val="115000"/>
              </a:lnSpc>
              <a:buNone/>
            </a:pPr>
            <a:endParaRPr lang="en-US" sz="1900"/>
          </a:p>
        </p:txBody>
      </p:sp>
      <p:sp>
        <p:nvSpPr>
          <p:cNvPr id="2" name="Title 1">
            <a:extLst>
              <a:ext uri="{FF2B5EF4-FFF2-40B4-BE49-F238E27FC236}">
                <a16:creationId xmlns:a16="http://schemas.microsoft.com/office/drawing/2014/main" id="{3A222620-FD36-1715-B044-0E3E526F0451}"/>
              </a:ext>
            </a:extLst>
          </p:cNvPr>
          <p:cNvSpPr>
            <a:spLocks noGrp="1"/>
          </p:cNvSpPr>
          <p:nvPr>
            <p:ph type="title"/>
          </p:nvPr>
        </p:nvSpPr>
        <p:spPr>
          <a:xfrm>
            <a:off x="762000" y="762000"/>
            <a:ext cx="5334000" cy="1524000"/>
          </a:xfrm>
        </p:spPr>
        <p:txBody>
          <a:bodyPr>
            <a:normAutofit/>
          </a:bodyPr>
          <a:lstStyle/>
          <a:p>
            <a:r>
              <a:rPr lang="en-US" sz="320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129313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008D872-70B6-2CF9-D190-C933475A61C0}"/>
              </a:ext>
            </a:extLst>
          </p:cNvPr>
          <p:cNvSpPr>
            <a:spLocks noGrp="1"/>
          </p:cNvSpPr>
          <p:nvPr>
            <p:ph idx="1"/>
          </p:nvPr>
        </p:nvSpPr>
        <p:spPr>
          <a:xfrm>
            <a:off x="762000" y="2286000"/>
            <a:ext cx="5334000" cy="3810001"/>
          </a:xfrm>
        </p:spPr>
        <p:txBody>
          <a:bodyPr>
            <a:normAutofit/>
          </a:bodyPr>
          <a:lstStyle/>
          <a:p>
            <a:pPr marL="0" indent="0">
              <a:buNone/>
            </a:pPr>
            <a:endParaRPr lang="en-US" sz="2400" dirty="0"/>
          </a:p>
          <a:p>
            <a:pPr marL="0" indent="0">
              <a:buNone/>
            </a:pPr>
            <a:r>
              <a:rPr lang="en-US" sz="2400" dirty="0"/>
              <a:t>                           </a:t>
            </a:r>
          </a:p>
          <a:p>
            <a:pPr marL="0" indent="0">
              <a:buNone/>
            </a:pPr>
            <a:r>
              <a:rPr lang="en-US" sz="2400" b="1" dirty="0"/>
              <a:t>                 ANY QUERIES ?</a:t>
            </a:r>
          </a:p>
        </p:txBody>
      </p:sp>
      <p:sp>
        <p:nvSpPr>
          <p:cNvPr id="2" name="Title 1">
            <a:extLst>
              <a:ext uri="{FF2B5EF4-FFF2-40B4-BE49-F238E27FC236}">
                <a16:creationId xmlns:a16="http://schemas.microsoft.com/office/drawing/2014/main" id="{4837EA5C-D4C5-24A3-A177-B30638F2584E}"/>
              </a:ext>
            </a:extLst>
          </p:cNvPr>
          <p:cNvSpPr>
            <a:spLocks noGrp="1"/>
          </p:cNvSpPr>
          <p:nvPr>
            <p:ph type="title"/>
          </p:nvPr>
        </p:nvSpPr>
        <p:spPr>
          <a:xfrm>
            <a:off x="762000" y="762000"/>
            <a:ext cx="5334000" cy="1524000"/>
          </a:xfrm>
        </p:spPr>
        <p:txBody>
          <a:bodyPr>
            <a:normAutofit/>
          </a:bodyPr>
          <a:lstStyle/>
          <a:p>
            <a:r>
              <a:rPr lang="en-US" sz="3200" dirty="0"/>
              <a:t> </a:t>
            </a:r>
          </a:p>
        </p:txBody>
      </p:sp>
      <p:pic>
        <p:nvPicPr>
          <p:cNvPr id="7" name="Graphic 6" descr="Help">
            <a:extLst>
              <a:ext uri="{FF2B5EF4-FFF2-40B4-BE49-F238E27FC236}">
                <a16:creationId xmlns:a16="http://schemas.microsoft.com/office/drawing/2014/main" id="{2C12C8C4-A031-1AEB-1131-9D8684B97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85788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BF223772-55C0-B3F0-5EFB-1AC0C5855606}"/>
              </a:ext>
            </a:extLst>
          </p:cNvPr>
          <p:cNvSpPr>
            <a:spLocks noGrp="1"/>
          </p:cNvSpPr>
          <p:nvPr>
            <p:ph idx="1"/>
          </p:nvPr>
        </p:nvSpPr>
        <p:spPr>
          <a:xfrm>
            <a:off x="762000" y="2286000"/>
            <a:ext cx="5334000" cy="3810001"/>
          </a:xfrm>
        </p:spPr>
        <p:txBody>
          <a:bodyPr>
            <a:normAutofit/>
          </a:bodyPr>
          <a:lstStyle/>
          <a:p>
            <a:pPr marL="0" indent="0">
              <a:buNone/>
            </a:pPr>
            <a:endParaRPr lang="en-US" sz="2400" dirty="0"/>
          </a:p>
          <a:p>
            <a:pPr marL="0" indent="0">
              <a:buNone/>
            </a:pPr>
            <a:r>
              <a:rPr lang="en-US" sz="2400" dirty="0"/>
              <a:t>                                </a:t>
            </a:r>
          </a:p>
          <a:p>
            <a:pPr marL="0" indent="0">
              <a:buNone/>
            </a:pPr>
            <a:r>
              <a:rPr lang="en-US" sz="2400" b="1" dirty="0"/>
              <a:t>                      THANK YOU</a:t>
            </a:r>
          </a:p>
        </p:txBody>
      </p:sp>
      <p:sp>
        <p:nvSpPr>
          <p:cNvPr id="2" name="Title 1">
            <a:extLst>
              <a:ext uri="{FF2B5EF4-FFF2-40B4-BE49-F238E27FC236}">
                <a16:creationId xmlns:a16="http://schemas.microsoft.com/office/drawing/2014/main" id="{ACC4C758-FED8-0E09-E67B-D732B74426F0}"/>
              </a:ext>
            </a:extLst>
          </p:cNvPr>
          <p:cNvSpPr>
            <a:spLocks noGrp="1"/>
          </p:cNvSpPr>
          <p:nvPr>
            <p:ph type="title"/>
          </p:nvPr>
        </p:nvSpPr>
        <p:spPr>
          <a:xfrm>
            <a:off x="762000" y="762000"/>
            <a:ext cx="5334000" cy="1524000"/>
          </a:xfrm>
        </p:spPr>
        <p:txBody>
          <a:bodyPr>
            <a:normAutofit/>
          </a:bodyPr>
          <a:lstStyle/>
          <a:p>
            <a:r>
              <a:rPr lang="en-US" sz="3200" dirty="0"/>
              <a:t> </a:t>
            </a:r>
          </a:p>
        </p:txBody>
      </p:sp>
      <p:pic>
        <p:nvPicPr>
          <p:cNvPr id="7" name="Graphic 6" descr="Smiling Face with No Fill">
            <a:extLst>
              <a:ext uri="{FF2B5EF4-FFF2-40B4-BE49-F238E27FC236}">
                <a16:creationId xmlns:a16="http://schemas.microsoft.com/office/drawing/2014/main" id="{91952D2F-EA78-DAA2-25B2-D35AD16B7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89956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E1E34-464D-B5CC-A69D-0BA194504126}"/>
              </a:ext>
            </a:extLst>
          </p:cNvPr>
          <p:cNvSpPr>
            <a:spLocks noGrp="1"/>
          </p:cNvSpPr>
          <p:nvPr>
            <p:ph type="title"/>
          </p:nvPr>
        </p:nvSpPr>
        <p:spPr>
          <a:xfrm>
            <a:off x="718750" y="2286000"/>
            <a:ext cx="3048001" cy="2286000"/>
          </a:xfrm>
        </p:spPr>
        <p:txBody>
          <a:bodyPr anchor="ctr">
            <a:normAutofit/>
          </a:bodyPr>
          <a:lstStyle/>
          <a:p>
            <a:r>
              <a:rPr lang="en-US" sz="3200"/>
              <a:t>Motivation</a:t>
            </a:r>
          </a:p>
        </p:txBody>
      </p:sp>
      <p:sp>
        <p:nvSpPr>
          <p:cNvPr id="25" name="Freeform: Shape 19">
            <a:extLst>
              <a:ext uri="{FF2B5EF4-FFF2-40B4-BE49-F238E27FC236}">
                <a16:creationId xmlns:a16="http://schemas.microsoft.com/office/drawing/2014/main" id="{A044A62A-90F2-4512-B914-C85365792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04" y="0"/>
            <a:ext cx="8381997" cy="6858000"/>
          </a:xfrm>
          <a:custGeom>
            <a:avLst/>
            <a:gdLst>
              <a:gd name="connsiteX0" fmla="*/ 5279869 w 8381997"/>
              <a:gd name="connsiteY0" fmla="*/ 0 h 6858000"/>
              <a:gd name="connsiteX1" fmla="*/ 0 w 8381997"/>
              <a:gd name="connsiteY1" fmla="*/ 0 h 6858000"/>
              <a:gd name="connsiteX2" fmla="*/ 0 w 8381997"/>
              <a:gd name="connsiteY2" fmla="*/ 6858000 h 6858000"/>
              <a:gd name="connsiteX3" fmla="*/ 6152194 w 8381997"/>
              <a:gd name="connsiteY3" fmla="*/ 6858000 h 6858000"/>
              <a:gd name="connsiteX4" fmla="*/ 6293621 w 8381997"/>
              <a:gd name="connsiteY4" fmla="*/ 6810834 h 6858000"/>
              <a:gd name="connsiteX5" fmla="*/ 7066295 w 8381997"/>
              <a:gd name="connsiteY5" fmla="*/ 6484032 h 6858000"/>
              <a:gd name="connsiteX6" fmla="*/ 8053802 w 8381997"/>
              <a:gd name="connsiteY6" fmla="*/ 3305682 h 6858000"/>
              <a:gd name="connsiteX7" fmla="*/ 5378348 w 8381997"/>
              <a:gd name="connsiteY7" fmla="*/ 412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1997" h="6858000">
                <a:moveTo>
                  <a:pt x="5279869" y="0"/>
                </a:moveTo>
                <a:lnTo>
                  <a:pt x="0" y="0"/>
                </a:lnTo>
                <a:lnTo>
                  <a:pt x="0" y="6858000"/>
                </a:lnTo>
                <a:lnTo>
                  <a:pt x="6152194" y="6858000"/>
                </a:lnTo>
                <a:lnTo>
                  <a:pt x="6293621" y="6810834"/>
                </a:lnTo>
                <a:cubicBezTo>
                  <a:pt x="6564267" y="6715365"/>
                  <a:pt x="6823237" y="6607613"/>
                  <a:pt x="7066295" y="6484032"/>
                </a:cubicBezTo>
                <a:cubicBezTo>
                  <a:pt x="8799749" y="5602878"/>
                  <a:pt x="8460509" y="4509127"/>
                  <a:pt x="8053802" y="3305682"/>
                </a:cubicBezTo>
                <a:cubicBezTo>
                  <a:pt x="7598029" y="1957732"/>
                  <a:pt x="7002925" y="759665"/>
                  <a:pt x="5378348" y="4122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1">
            <a:extLst>
              <a:ext uri="{FF2B5EF4-FFF2-40B4-BE49-F238E27FC236}">
                <a16:creationId xmlns:a16="http://schemas.microsoft.com/office/drawing/2014/main" id="{1FD00E6D-9A34-4676-AD40-27FF958A5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29073" y="-37238"/>
            <a:ext cx="2953683" cy="690695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 name="connsiteX0" fmla="*/ 0 w 2130652"/>
              <a:gd name="connsiteY0" fmla="*/ 0 h 6858000"/>
              <a:gd name="connsiteX1" fmla="*/ 3379 w 2130652"/>
              <a:gd name="connsiteY1" fmla="*/ 2021 h 6858000"/>
              <a:gd name="connsiteX2" fmla="*/ 1377334 w 2130652"/>
              <a:gd name="connsiteY2" fmla="*/ 1096120 h 6858000"/>
              <a:gd name="connsiteX3" fmla="*/ 2097043 w 2130652"/>
              <a:gd name="connsiteY3" fmla="*/ 4379386 h 6858000"/>
              <a:gd name="connsiteX4" fmla="*/ 1433930 w 2130652"/>
              <a:gd name="connsiteY4" fmla="*/ 6852362 h 6858000"/>
              <a:gd name="connsiteX5" fmla="*/ 1431659 w 2130652"/>
              <a:gd name="connsiteY5" fmla="*/ 6858000 h 6858000"/>
              <a:gd name="connsiteX0" fmla="*/ 0 w 2150238"/>
              <a:gd name="connsiteY0" fmla="*/ 0 h 6858000"/>
              <a:gd name="connsiteX1" fmla="*/ 3379 w 2150238"/>
              <a:gd name="connsiteY1" fmla="*/ 2021 h 6858000"/>
              <a:gd name="connsiteX2" fmla="*/ 1377334 w 2150238"/>
              <a:gd name="connsiteY2" fmla="*/ 1096120 h 6858000"/>
              <a:gd name="connsiteX3" fmla="*/ 2097043 w 2150238"/>
              <a:gd name="connsiteY3" fmla="*/ 4379386 h 6858000"/>
              <a:gd name="connsiteX4" fmla="*/ 1433930 w 2150238"/>
              <a:gd name="connsiteY4" fmla="*/ 6852362 h 6858000"/>
              <a:gd name="connsiteX5" fmla="*/ 1431659 w 2150238"/>
              <a:gd name="connsiteY5" fmla="*/ 6858000 h 6858000"/>
              <a:gd name="connsiteX0" fmla="*/ 0 w 2150238"/>
              <a:gd name="connsiteY0" fmla="*/ 0 h 6858000"/>
              <a:gd name="connsiteX1" fmla="*/ 1377334 w 2150238"/>
              <a:gd name="connsiteY1" fmla="*/ 1096120 h 6858000"/>
              <a:gd name="connsiteX2" fmla="*/ 2097043 w 2150238"/>
              <a:gd name="connsiteY2" fmla="*/ 4379386 h 6858000"/>
              <a:gd name="connsiteX3" fmla="*/ 1433930 w 2150238"/>
              <a:gd name="connsiteY3" fmla="*/ 6852362 h 6858000"/>
              <a:gd name="connsiteX4" fmla="*/ 1431659 w 2150238"/>
              <a:gd name="connsiteY4" fmla="*/ 6858000 h 6858000"/>
              <a:gd name="connsiteX0" fmla="*/ 0 w 772904"/>
              <a:gd name="connsiteY0" fmla="*/ 0 h 5761880"/>
              <a:gd name="connsiteX1" fmla="*/ 719709 w 772904"/>
              <a:gd name="connsiteY1" fmla="*/ 3283266 h 5761880"/>
              <a:gd name="connsiteX2" fmla="*/ 56596 w 772904"/>
              <a:gd name="connsiteY2" fmla="*/ 5756242 h 5761880"/>
              <a:gd name="connsiteX3" fmla="*/ 54325 w 772904"/>
              <a:gd name="connsiteY3" fmla="*/ 5761880 h 5761880"/>
              <a:gd name="connsiteX0" fmla="*/ 0 w 772904"/>
              <a:gd name="connsiteY0" fmla="*/ 0 h 5756242"/>
              <a:gd name="connsiteX1" fmla="*/ 719709 w 772904"/>
              <a:gd name="connsiteY1" fmla="*/ 3283266 h 5756242"/>
              <a:gd name="connsiteX2" fmla="*/ 56596 w 772904"/>
              <a:gd name="connsiteY2" fmla="*/ 5756242 h 5756242"/>
              <a:gd name="connsiteX3" fmla="*/ 238766 w 772904"/>
              <a:gd name="connsiteY3" fmla="*/ 5227362 h 5756242"/>
              <a:gd name="connsiteX0" fmla="*/ 0 w 772904"/>
              <a:gd name="connsiteY0" fmla="*/ 0 h 5756242"/>
              <a:gd name="connsiteX1" fmla="*/ 719709 w 772904"/>
              <a:gd name="connsiteY1" fmla="*/ 3283266 h 5756242"/>
              <a:gd name="connsiteX2" fmla="*/ 56596 w 772904"/>
              <a:gd name="connsiteY2" fmla="*/ 5756242 h 5756242"/>
              <a:gd name="connsiteX3" fmla="*/ 241259 w 772904"/>
              <a:gd name="connsiteY3" fmla="*/ 5307906 h 5756242"/>
              <a:gd name="connsiteX0" fmla="*/ 0 w 772904"/>
              <a:gd name="connsiteY0" fmla="*/ 0 h 6303721"/>
              <a:gd name="connsiteX1" fmla="*/ 719709 w 772904"/>
              <a:gd name="connsiteY1" fmla="*/ 3283266 h 6303721"/>
              <a:gd name="connsiteX2" fmla="*/ 56596 w 772904"/>
              <a:gd name="connsiteY2" fmla="*/ 5756242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265657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21018 w 772904"/>
              <a:gd name="connsiteY3" fmla="*/ 6303721 h 6303721"/>
              <a:gd name="connsiteX0" fmla="*/ 0 w 772904"/>
              <a:gd name="connsiteY0" fmla="*/ 0 h 5309590"/>
              <a:gd name="connsiteX1" fmla="*/ 719709 w 772904"/>
              <a:gd name="connsiteY1" fmla="*/ 3283266 h 5309590"/>
              <a:gd name="connsiteX2" fmla="*/ 226083 w 772904"/>
              <a:gd name="connsiteY2" fmla="*/ 5309590 h 5309590"/>
            </a:gdLst>
            <a:ahLst/>
            <a:cxnLst>
              <a:cxn ang="0">
                <a:pos x="connsiteX0" y="connsiteY0"/>
              </a:cxn>
              <a:cxn ang="0">
                <a:pos x="connsiteX1" y="connsiteY1"/>
              </a:cxn>
              <a:cxn ang="0">
                <a:pos x="connsiteX2" y="connsiteY2"/>
              </a:cxn>
            </a:cxnLst>
            <a:rect l="l" t="t" r="r" b="b"/>
            <a:pathLst>
              <a:path w="772904" h="5309590">
                <a:moveTo>
                  <a:pt x="0" y="0"/>
                </a:moveTo>
                <a:cubicBezTo>
                  <a:pt x="748253" y="904554"/>
                  <a:pt x="862505" y="2299632"/>
                  <a:pt x="719709" y="3283266"/>
                </a:cubicBezTo>
                <a:cubicBezTo>
                  <a:pt x="654961" y="3728238"/>
                  <a:pt x="604659" y="4326596"/>
                  <a:pt x="226083" y="530959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2F8C118A-88A3-C7AF-DEF8-F14F4E7A1C86}"/>
              </a:ext>
            </a:extLst>
          </p:cNvPr>
          <p:cNvGraphicFramePr>
            <a:graphicFrameLocks noGrp="1"/>
          </p:cNvGraphicFramePr>
          <p:nvPr>
            <p:ph idx="1"/>
            <p:extLst>
              <p:ext uri="{D42A27DB-BD31-4B8C-83A1-F6EECF244321}">
                <p14:modId xmlns:p14="http://schemas.microsoft.com/office/powerpoint/2010/main" val="66381166"/>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50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puter, screenshot, indoor, person&#10;&#10;Description automatically generated">
            <a:extLst>
              <a:ext uri="{FF2B5EF4-FFF2-40B4-BE49-F238E27FC236}">
                <a16:creationId xmlns:a16="http://schemas.microsoft.com/office/drawing/2014/main" id="{8FC9662B-9634-9CAF-38AB-E333E5F300BF}"/>
              </a:ext>
            </a:extLst>
          </p:cNvPr>
          <p:cNvPicPr>
            <a:picLocks noChangeAspect="1"/>
          </p:cNvPicPr>
          <p:nvPr/>
        </p:nvPicPr>
        <p:blipFill rotWithShape="1">
          <a:blip r:embed="rId2">
            <a:extLst>
              <a:ext uri="{28A0092B-C50C-407E-A947-70E740481C1C}">
                <a14:useLocalDpi xmlns:a14="http://schemas.microsoft.com/office/drawing/2010/main" val="0"/>
              </a:ext>
            </a:extLst>
          </a:blip>
          <a:srcRect r="7458" b="3"/>
          <a:stretch/>
        </p:blipFill>
        <p:spPr>
          <a:xfrm>
            <a:off x="7099541" y="0"/>
            <a:ext cx="5092460"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47" name="Freeform: Shape 4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1" name="Content Placeholder 2">
            <a:extLst>
              <a:ext uri="{FF2B5EF4-FFF2-40B4-BE49-F238E27FC236}">
                <a16:creationId xmlns:a16="http://schemas.microsoft.com/office/drawing/2014/main" id="{448D0F1A-660A-464A-D315-24E52278D5E0}"/>
              </a:ext>
            </a:extLst>
          </p:cNvPr>
          <p:cNvSpPr>
            <a:spLocks noGrp="1"/>
          </p:cNvSpPr>
          <p:nvPr>
            <p:ph idx="1"/>
          </p:nvPr>
        </p:nvSpPr>
        <p:spPr>
          <a:xfrm>
            <a:off x="762000" y="2286000"/>
            <a:ext cx="5334000" cy="3810001"/>
          </a:xfrm>
        </p:spPr>
        <p:txBody>
          <a:bodyPr>
            <a:normAutofit/>
          </a:bodyPr>
          <a:lstStyle/>
          <a:p>
            <a:pPr>
              <a:lnSpc>
                <a:spcPct val="115000"/>
              </a:lnSpc>
            </a:pPr>
            <a:r>
              <a:rPr lang="en-US" sz="1700" dirty="0">
                <a:latin typeface="Times New Roman" panose="02020603050405020304" pitchFamily="18" charset="0"/>
                <a:cs typeface="Times New Roman" panose="02020603050405020304" pitchFamily="18" charset="0"/>
              </a:rPr>
              <a:t>Algorithm visualizer is a powerful tool that allows programmers to visualize and understand algorithms in a more intuitive way. It provides an interactive platform for experimenting with different algorithms and data structures, allowing users to see how they work in real-time.</a:t>
            </a:r>
          </a:p>
          <a:p>
            <a:pPr>
              <a:lnSpc>
                <a:spcPct val="115000"/>
              </a:lnSpc>
            </a:pPr>
            <a:r>
              <a:rPr lang="en-US" sz="1700" dirty="0">
                <a:latin typeface="Times New Roman" panose="02020603050405020304" pitchFamily="18" charset="0"/>
                <a:cs typeface="Times New Roman" panose="02020603050405020304" pitchFamily="18" charset="0"/>
              </a:rPr>
              <a:t>With algorithm visualizer, users can gain a deeper understanding of complex algorithms by seeing them in action. This can help programmers to identify potential bottlenecks and optimize their code for better performance.</a:t>
            </a:r>
          </a:p>
          <a:p>
            <a:pPr marL="0" indent="0">
              <a:lnSpc>
                <a:spcPct val="115000"/>
              </a:lnSpc>
              <a:buNone/>
            </a:pPr>
            <a:endParaRPr lang="en-US" sz="1700" dirty="0"/>
          </a:p>
        </p:txBody>
      </p:sp>
      <p:sp>
        <p:nvSpPr>
          <p:cNvPr id="2" name="Title 1">
            <a:extLst>
              <a:ext uri="{FF2B5EF4-FFF2-40B4-BE49-F238E27FC236}">
                <a16:creationId xmlns:a16="http://schemas.microsoft.com/office/drawing/2014/main" id="{BE8E7176-5995-3AA3-340D-5D738187FB37}"/>
              </a:ext>
            </a:extLst>
          </p:cNvPr>
          <p:cNvSpPr>
            <a:spLocks noGrp="1"/>
          </p:cNvSpPr>
          <p:nvPr>
            <p:ph type="title"/>
          </p:nvPr>
        </p:nvSpPr>
        <p:spPr>
          <a:xfrm>
            <a:off x="762000" y="762000"/>
            <a:ext cx="5334000" cy="1524000"/>
          </a:xfrm>
        </p:spPr>
        <p:txBody>
          <a:bodyPr>
            <a:normAutofit/>
          </a:bodyPr>
          <a:lstStyle/>
          <a:p>
            <a:r>
              <a:rPr lang="en-US" sz="3200"/>
              <a:t>INTRODUCTION</a:t>
            </a:r>
          </a:p>
        </p:txBody>
      </p:sp>
    </p:spTree>
    <p:extLst>
      <p:ext uri="{BB962C8B-B14F-4D97-AF65-F5344CB8AC3E}">
        <p14:creationId xmlns:p14="http://schemas.microsoft.com/office/powerpoint/2010/main" val="4719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electronic engineering, circuit, colorfulness&#10;&#10;Description automatically generated">
            <a:extLst>
              <a:ext uri="{FF2B5EF4-FFF2-40B4-BE49-F238E27FC236}">
                <a16:creationId xmlns:a16="http://schemas.microsoft.com/office/drawing/2014/main" id="{949626F4-D658-ADA6-28DB-F3BA31001D74}"/>
              </a:ext>
            </a:extLst>
          </p:cNvPr>
          <p:cNvPicPr>
            <a:picLocks noChangeAspect="1"/>
          </p:cNvPicPr>
          <p:nvPr/>
        </p:nvPicPr>
        <p:blipFill rotWithShape="1">
          <a:blip r:embed="rId2">
            <a:extLst>
              <a:ext uri="{28A0092B-C50C-407E-A947-70E740481C1C}">
                <a14:useLocalDpi xmlns:a14="http://schemas.microsoft.com/office/drawing/2010/main" val="0"/>
              </a:ext>
            </a:extLst>
          </a:blip>
          <a:srcRect l="7455" r="3"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8" name="Freeform: Shape 2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287420E-DEBD-3F45-F76C-E5A41031C216}"/>
              </a:ext>
            </a:extLst>
          </p:cNvPr>
          <p:cNvSpPr>
            <a:spLocks noGrp="1"/>
          </p:cNvSpPr>
          <p:nvPr>
            <p:ph idx="1"/>
          </p:nvPr>
        </p:nvSpPr>
        <p:spPr>
          <a:xfrm>
            <a:off x="762000" y="2286000"/>
            <a:ext cx="5334000" cy="3810001"/>
          </a:xfrm>
        </p:spPr>
        <p:txBody>
          <a:bodyPr>
            <a:normAutofit/>
          </a:bodyPr>
          <a:lstStyle/>
          <a:p>
            <a:pPr>
              <a:lnSpc>
                <a:spcPct val="115000"/>
              </a:lnSpc>
            </a:pPr>
            <a:r>
              <a:rPr lang="en-US" sz="1700">
                <a:latin typeface="Times New Roman" panose="02020603050405020304" pitchFamily="18" charset="0"/>
                <a:cs typeface="Times New Roman" panose="02020603050405020304" pitchFamily="18" charset="0"/>
              </a:rPr>
              <a:t>Algorithm visualizer comes with a range of features that make it a powerful tool for programmers. One of its key features is the ability to visualize different algorithms and data structures in real-time, allowing users to see how they work and how they can be optimized.</a:t>
            </a:r>
          </a:p>
          <a:p>
            <a:pPr>
              <a:lnSpc>
                <a:spcPct val="115000"/>
              </a:lnSpc>
            </a:pPr>
            <a:r>
              <a:rPr lang="en-US" sz="1700">
                <a:latin typeface="Times New Roman" panose="02020603050405020304" pitchFamily="18" charset="0"/>
                <a:cs typeface="Times New Roman" panose="02020603050405020304" pitchFamily="18" charset="0"/>
              </a:rPr>
              <a:t>Another important feature of algorithm visualizer is its interactivity. Users can experiment with different parameters and inputs to see how they affect the output of the algorithm. This allows programmers to fine-tune their code and optimize it for better performance.</a:t>
            </a:r>
          </a:p>
          <a:p>
            <a:pPr marL="0" indent="0">
              <a:lnSpc>
                <a:spcPct val="115000"/>
              </a:lnSpc>
              <a:buNone/>
            </a:pPr>
            <a:endParaRPr lang="en-US" sz="1700"/>
          </a:p>
        </p:txBody>
      </p:sp>
      <p:sp>
        <p:nvSpPr>
          <p:cNvPr id="2" name="Title 1">
            <a:extLst>
              <a:ext uri="{FF2B5EF4-FFF2-40B4-BE49-F238E27FC236}">
                <a16:creationId xmlns:a16="http://schemas.microsoft.com/office/drawing/2014/main" id="{5A0AA50D-67C9-4BCB-5B7C-2C9FDEC6FF0B}"/>
              </a:ext>
            </a:extLst>
          </p:cNvPr>
          <p:cNvSpPr>
            <a:spLocks noGrp="1"/>
          </p:cNvSpPr>
          <p:nvPr>
            <p:ph type="title"/>
          </p:nvPr>
        </p:nvSpPr>
        <p:spPr>
          <a:xfrm>
            <a:off x="762000" y="822385"/>
            <a:ext cx="5334000" cy="1524000"/>
          </a:xfrm>
        </p:spPr>
        <p:txBody>
          <a:bodyPr>
            <a:normAutofit/>
          </a:bodyPr>
          <a:lstStyle/>
          <a:p>
            <a:r>
              <a:rPr lang="en-US" sz="3200">
                <a:latin typeface="Times New Roman" panose="02020603050405020304" pitchFamily="18" charset="0"/>
                <a:cs typeface="Times New Roman" panose="02020603050405020304" pitchFamily="18" charset="0"/>
              </a:rPr>
              <a:t>Features Of Algorithm Visualizer</a:t>
            </a:r>
          </a:p>
        </p:txBody>
      </p:sp>
    </p:spTree>
    <p:extLst>
      <p:ext uri="{BB962C8B-B14F-4D97-AF65-F5344CB8AC3E}">
        <p14:creationId xmlns:p14="http://schemas.microsoft.com/office/powerpoint/2010/main" val="277865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glasses and beards&#10;&#10;Description automatically generated with low confidence">
            <a:extLst>
              <a:ext uri="{FF2B5EF4-FFF2-40B4-BE49-F238E27FC236}">
                <a16:creationId xmlns:a16="http://schemas.microsoft.com/office/drawing/2014/main" id="{F73B62AA-EF27-6E41-45F0-7F10AF7FEE65}"/>
              </a:ext>
            </a:extLst>
          </p:cNvPr>
          <p:cNvPicPr>
            <a:picLocks noChangeAspect="1"/>
          </p:cNvPicPr>
          <p:nvPr/>
        </p:nvPicPr>
        <p:blipFill rotWithShape="1">
          <a:blip r:embed="rId2">
            <a:extLst>
              <a:ext uri="{28A0092B-C50C-407E-A947-70E740481C1C}">
                <a14:useLocalDpi xmlns:a14="http://schemas.microsoft.com/office/drawing/2010/main" val="0"/>
              </a:ext>
            </a:extLst>
          </a:blip>
          <a:srcRect l="1728" r="5730"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7890681A-846A-9143-1401-2DEBA856E84A}"/>
              </a:ext>
            </a:extLst>
          </p:cNvPr>
          <p:cNvSpPr>
            <a:spLocks noGrp="1"/>
          </p:cNvSpPr>
          <p:nvPr>
            <p:ph idx="1"/>
          </p:nvPr>
        </p:nvSpPr>
        <p:spPr>
          <a:xfrm>
            <a:off x="762000" y="2286000"/>
            <a:ext cx="5334000" cy="3810001"/>
          </a:xfrm>
        </p:spPr>
        <p:txBody>
          <a:bodyPr>
            <a:normAutofit/>
          </a:bodyPr>
          <a:lstStyle/>
          <a:p>
            <a:pPr>
              <a:lnSpc>
                <a:spcPct val="115000"/>
              </a:lnSpc>
            </a:pPr>
            <a:r>
              <a:rPr lang="en-US" sz="1700" dirty="0">
                <a:latin typeface="Times New Roman" panose="02020603050405020304" pitchFamily="18" charset="0"/>
                <a:cs typeface="Times New Roman" panose="02020603050405020304" pitchFamily="18" charset="0"/>
              </a:rPr>
              <a:t>One of the main benefits of algorithm visualizer is that it allows programmers to gain a deeper understanding of complex algorithms. By seeing these algorithms in action, users can better understand how they work and how they can be optimized.</a:t>
            </a:r>
          </a:p>
          <a:p>
            <a:pPr>
              <a:lnSpc>
                <a:spcPct val="115000"/>
              </a:lnSpc>
            </a:pPr>
            <a:r>
              <a:rPr lang="en-US" sz="1700" dirty="0">
                <a:latin typeface="Times New Roman" panose="02020603050405020304" pitchFamily="18" charset="0"/>
                <a:cs typeface="Times New Roman" panose="02020603050405020304" pitchFamily="18" charset="0"/>
              </a:rPr>
              <a:t>Algorithm visualizer can also help programmers to identify potential bottlenecks in their code. By experimenting with different inputs and parameters, users can see how these affect the performance of the algorithm and identify areas where improvements can be made.</a:t>
            </a:r>
          </a:p>
          <a:p>
            <a:pPr>
              <a:lnSpc>
                <a:spcPct val="115000"/>
              </a:lnSpc>
            </a:pPr>
            <a:endParaRPr lang="en-US" sz="1700" dirty="0"/>
          </a:p>
        </p:txBody>
      </p:sp>
      <p:sp>
        <p:nvSpPr>
          <p:cNvPr id="2" name="Title 1">
            <a:extLst>
              <a:ext uri="{FF2B5EF4-FFF2-40B4-BE49-F238E27FC236}">
                <a16:creationId xmlns:a16="http://schemas.microsoft.com/office/drawing/2014/main" id="{D93AE072-824F-BDB7-3215-E8AC7C859FD6}"/>
              </a:ext>
            </a:extLst>
          </p:cNvPr>
          <p:cNvSpPr>
            <a:spLocks noGrp="1"/>
          </p:cNvSpPr>
          <p:nvPr>
            <p:ph type="title"/>
          </p:nvPr>
        </p:nvSpPr>
        <p:spPr>
          <a:xfrm>
            <a:off x="762000" y="744748"/>
            <a:ext cx="5334000" cy="1524000"/>
          </a:xfrm>
        </p:spPr>
        <p:txBody>
          <a:bodyPr>
            <a:normAutofit/>
          </a:bodyPr>
          <a:lstStyle/>
          <a:p>
            <a:r>
              <a:rPr lang="en-US" sz="3200">
                <a:latin typeface="Times New Roman" panose="02020603050405020304" pitchFamily="18" charset="0"/>
                <a:cs typeface="Times New Roman" panose="02020603050405020304" pitchFamily="18" charset="0"/>
              </a:rPr>
              <a:t>Benefits Of Algorithm Visualizer</a:t>
            </a:r>
          </a:p>
        </p:txBody>
      </p:sp>
    </p:spTree>
    <p:extLst>
      <p:ext uri="{BB962C8B-B14F-4D97-AF65-F5344CB8AC3E}">
        <p14:creationId xmlns:p14="http://schemas.microsoft.com/office/powerpoint/2010/main" val="369386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computer&#10;&#10;Description automatically generated with low confidence">
            <a:extLst>
              <a:ext uri="{FF2B5EF4-FFF2-40B4-BE49-F238E27FC236}">
                <a16:creationId xmlns:a16="http://schemas.microsoft.com/office/drawing/2014/main" id="{C3C26761-4C73-D92F-7D38-E6E716F2ADB8}"/>
              </a:ext>
            </a:extLst>
          </p:cNvPr>
          <p:cNvPicPr>
            <a:picLocks noChangeAspect="1"/>
          </p:cNvPicPr>
          <p:nvPr/>
        </p:nvPicPr>
        <p:blipFill rotWithShape="1">
          <a:blip r:embed="rId2">
            <a:extLst>
              <a:ext uri="{28A0092B-C50C-407E-A947-70E740481C1C}">
                <a14:useLocalDpi xmlns:a14="http://schemas.microsoft.com/office/drawing/2010/main" val="0"/>
              </a:ext>
            </a:extLst>
          </a:blip>
          <a:srcRect l="7455" r="3"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D8DD8573-1309-DEAF-061F-28B9E89F094B}"/>
              </a:ext>
            </a:extLst>
          </p:cNvPr>
          <p:cNvSpPr>
            <a:spLocks noGrp="1"/>
          </p:cNvSpPr>
          <p:nvPr>
            <p:ph idx="1"/>
          </p:nvPr>
        </p:nvSpPr>
        <p:spPr>
          <a:xfrm>
            <a:off x="762000" y="2286000"/>
            <a:ext cx="5334000" cy="3810001"/>
          </a:xfrm>
        </p:spPr>
        <p:txBody>
          <a:bodyPr>
            <a:normAutofit/>
          </a:bodyPr>
          <a:lstStyle/>
          <a:p>
            <a:pPr>
              <a:lnSpc>
                <a:spcPct val="115000"/>
              </a:lnSpc>
            </a:pPr>
            <a:r>
              <a:rPr lang="en-US" sz="1700">
                <a:latin typeface="Times New Roman" panose="02020603050405020304" pitchFamily="18" charset="0"/>
                <a:cs typeface="Times New Roman" panose="02020603050405020304" pitchFamily="18" charset="0"/>
              </a:rPr>
              <a:t>Algorithm visualizer has a wide range of applications in the real world. For example, it can be used to optimize algorithms used in finance, such as those used for stock trading or risk analysis.</a:t>
            </a:r>
          </a:p>
          <a:p>
            <a:pPr>
              <a:lnSpc>
                <a:spcPct val="115000"/>
              </a:lnSpc>
            </a:pPr>
            <a:r>
              <a:rPr lang="en-US" sz="1700">
                <a:latin typeface="Times New Roman" panose="02020603050405020304" pitchFamily="18" charset="0"/>
                <a:cs typeface="Times New Roman" panose="02020603050405020304" pitchFamily="18" charset="0"/>
              </a:rPr>
              <a:t>Algorithm visualizer can also be used in scientific research, such as in the analysis of large datasets or simulations. By visualizing complex algorithms, researchers can gain a better understanding of the underlying processes and make more accurate predictions.</a:t>
            </a:r>
          </a:p>
          <a:p>
            <a:pPr marL="0" indent="0">
              <a:lnSpc>
                <a:spcPct val="115000"/>
              </a:lnSpc>
              <a:buNone/>
            </a:pPr>
            <a:endParaRPr lang="en-US" sz="1700"/>
          </a:p>
        </p:txBody>
      </p:sp>
      <p:sp>
        <p:nvSpPr>
          <p:cNvPr id="2" name="Title 1">
            <a:extLst>
              <a:ext uri="{FF2B5EF4-FFF2-40B4-BE49-F238E27FC236}">
                <a16:creationId xmlns:a16="http://schemas.microsoft.com/office/drawing/2014/main" id="{2720ED9B-1B6D-277C-1059-9DE339234BC2}"/>
              </a:ext>
            </a:extLst>
          </p:cNvPr>
          <p:cNvSpPr>
            <a:spLocks noGrp="1"/>
          </p:cNvSpPr>
          <p:nvPr>
            <p:ph type="title"/>
          </p:nvPr>
        </p:nvSpPr>
        <p:spPr>
          <a:xfrm>
            <a:off x="762000" y="762000"/>
            <a:ext cx="5334000" cy="1524000"/>
          </a:xfrm>
        </p:spPr>
        <p:txBody>
          <a:bodyPr>
            <a:normAutofit/>
          </a:bodyPr>
          <a:lstStyle/>
          <a:p>
            <a:r>
              <a:rPr lang="en-US" sz="3200">
                <a:latin typeface="Times New Roman" panose="02020603050405020304" pitchFamily="18" charset="0"/>
                <a:cs typeface="Times New Roman" panose="02020603050405020304" pitchFamily="18" charset="0"/>
              </a:rPr>
              <a:t>Real-World Applications</a:t>
            </a:r>
          </a:p>
        </p:txBody>
      </p:sp>
    </p:spTree>
    <p:extLst>
      <p:ext uri="{BB962C8B-B14F-4D97-AF65-F5344CB8AC3E}">
        <p14:creationId xmlns:p14="http://schemas.microsoft.com/office/powerpoint/2010/main" val="3059584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arching-768×758-3 – Judicial Appointments Commission">
            <a:extLst>
              <a:ext uri="{FF2B5EF4-FFF2-40B4-BE49-F238E27FC236}">
                <a16:creationId xmlns:a16="http://schemas.microsoft.com/office/drawing/2014/main" id="{EAAA7AF2-9CD4-A3D6-5B36-BA5E81638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9" r="3983" b="-2"/>
          <a:stretch/>
        </p:blipFill>
        <p:spPr bwMode="auto">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34EBCBB7-8601-7373-39E1-884E2F534A7F}"/>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en-US" sz="1500" dirty="0"/>
              <a:t>Algorithms that are included in the project are:</a:t>
            </a:r>
          </a:p>
          <a:p>
            <a:pPr>
              <a:lnSpc>
                <a:spcPct val="115000"/>
              </a:lnSpc>
            </a:pPr>
            <a:r>
              <a:rPr lang="en-US" sz="1500" dirty="0"/>
              <a:t>Searching Algorithms</a:t>
            </a:r>
          </a:p>
          <a:p>
            <a:pPr marL="0" indent="0" algn="just">
              <a:lnSpc>
                <a:spcPct val="115000"/>
              </a:lnSpc>
              <a:buNone/>
            </a:pPr>
            <a:r>
              <a:rPr lang="en-US" sz="1500" dirty="0"/>
              <a:t>         -  Linear Search: </a:t>
            </a:r>
            <a:r>
              <a:rPr lang="en-US" sz="1500" b="0" i="1" dirty="0">
                <a:effectLst/>
                <a:latin typeface="Times New Roman" panose="02020603050405020304" pitchFamily="18" charset="0"/>
                <a:cs typeface="Times New Roman" panose="02020603050405020304" pitchFamily="18" charset="0"/>
              </a:rPr>
              <a:t>Linear Search is defined as a sequential </a:t>
            </a:r>
            <a:r>
              <a:rPr lang="en-US" sz="15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 algorithm</a:t>
            </a:r>
            <a:r>
              <a:rPr lang="en-US" sz="1500" b="0" i="1" dirty="0">
                <a:effectLst/>
                <a:latin typeface="Times New Roman" panose="02020603050405020304" pitchFamily="18" charset="0"/>
                <a:cs typeface="Times New Roman" panose="02020603050405020304" pitchFamily="18" charset="0"/>
              </a:rPr>
              <a:t> that starts at one end and goes through each element of a list until the desired element is found, otherwise the search continues till the end of the data set.</a:t>
            </a:r>
            <a:endParaRPr lang="en-US" sz="1500" i="1" dirty="0">
              <a:latin typeface="Times New Roman" panose="02020603050405020304" pitchFamily="18" charset="0"/>
              <a:cs typeface="Times New Roman" panose="02020603050405020304" pitchFamily="18" charset="0"/>
            </a:endParaRPr>
          </a:p>
          <a:p>
            <a:pPr marL="0" indent="0" algn="just">
              <a:lnSpc>
                <a:spcPct val="115000"/>
              </a:lnSpc>
              <a:buNone/>
            </a:pPr>
            <a:r>
              <a:rPr lang="en-US" sz="1500" dirty="0"/>
              <a:t>         -  Binary Search: </a:t>
            </a:r>
            <a:r>
              <a:rPr lang="en-US" sz="1500" b="1" i="1" dirty="0">
                <a:effectLst/>
                <a:latin typeface="Times New Roman" panose="02020603050405020304" pitchFamily="18" charset="0"/>
                <a:cs typeface="Times New Roman" panose="02020603050405020304" pitchFamily="18" charset="0"/>
              </a:rPr>
              <a:t>Binary Search</a:t>
            </a:r>
            <a:r>
              <a:rPr lang="en-US" sz="1500" b="0" i="1" dirty="0">
                <a:effectLst/>
                <a:latin typeface="Times New Roman" panose="02020603050405020304" pitchFamily="18" charset="0"/>
                <a:cs typeface="Times New Roman" panose="02020603050405020304" pitchFamily="18" charset="0"/>
              </a:rPr>
              <a:t> is defined as a </a:t>
            </a:r>
            <a:r>
              <a:rPr lang="en-US" sz="15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searching algorithm</a:t>
            </a:r>
            <a:r>
              <a:rPr lang="en-US" sz="1500" b="0" i="1" dirty="0">
                <a:effectLst/>
                <a:latin typeface="Times New Roman" panose="02020603050405020304" pitchFamily="18" charset="0"/>
                <a:cs typeface="Times New Roman" panose="02020603050405020304" pitchFamily="18" charset="0"/>
              </a:rPr>
              <a:t> used in a sorted array by </a:t>
            </a:r>
            <a:r>
              <a:rPr lang="en-US" sz="1500" b="1" i="1" dirty="0">
                <a:effectLst/>
                <a:latin typeface="Times New Roman" panose="02020603050405020304" pitchFamily="18" charset="0"/>
                <a:cs typeface="Times New Roman" panose="02020603050405020304" pitchFamily="18" charset="0"/>
              </a:rPr>
              <a:t>repeatedly dividing the search interval in half</a:t>
            </a:r>
            <a:r>
              <a:rPr lang="en-US" sz="1500" b="0" i="1" dirty="0">
                <a:effectLst/>
                <a:latin typeface="Times New Roman" panose="02020603050405020304" pitchFamily="18" charset="0"/>
                <a:cs typeface="Times New Roman" panose="02020603050405020304" pitchFamily="18" charset="0"/>
              </a:rPr>
              <a:t>. The idea of binary search is to use the information that the array is sorted and reduce the time complexity to O(log N). </a:t>
            </a:r>
            <a:endParaRPr lang="en-US" sz="1500" dirty="0">
              <a:latin typeface="Times New Roman" panose="02020603050405020304" pitchFamily="18" charset="0"/>
              <a:cs typeface="Times New Roman" panose="02020603050405020304" pitchFamily="18" charset="0"/>
            </a:endParaRPr>
          </a:p>
          <a:p>
            <a:pPr marL="0" indent="0">
              <a:lnSpc>
                <a:spcPct val="115000"/>
              </a:lnSpc>
              <a:buNone/>
            </a:pPr>
            <a:endParaRPr lang="en-US" sz="1500" dirty="0"/>
          </a:p>
        </p:txBody>
      </p:sp>
      <p:sp>
        <p:nvSpPr>
          <p:cNvPr id="2" name="Title 1">
            <a:extLst>
              <a:ext uri="{FF2B5EF4-FFF2-40B4-BE49-F238E27FC236}">
                <a16:creationId xmlns:a16="http://schemas.microsoft.com/office/drawing/2014/main" id="{0500EF8F-C0AB-15A5-E6CC-1D20DB451308}"/>
              </a:ext>
            </a:extLst>
          </p:cNvPr>
          <p:cNvSpPr>
            <a:spLocks noGrp="1"/>
          </p:cNvSpPr>
          <p:nvPr>
            <p:ph type="title"/>
          </p:nvPr>
        </p:nvSpPr>
        <p:spPr>
          <a:xfrm>
            <a:off x="762000" y="762000"/>
            <a:ext cx="5334000" cy="1524000"/>
          </a:xfrm>
        </p:spPr>
        <p:txBody>
          <a:bodyPr>
            <a:normAutofit/>
          </a:bodyPr>
          <a:lstStyle/>
          <a:p>
            <a:r>
              <a:rPr lang="en-US" sz="32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8435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ne of binary code">
            <a:extLst>
              <a:ext uri="{FF2B5EF4-FFF2-40B4-BE49-F238E27FC236}">
                <a16:creationId xmlns:a16="http://schemas.microsoft.com/office/drawing/2014/main" id="{9FEFF687-3BF2-07FB-B913-962D19F9F336}"/>
              </a:ext>
            </a:extLst>
          </p:cNvPr>
          <p:cNvPicPr>
            <a:picLocks noChangeAspect="1"/>
          </p:cNvPicPr>
          <p:nvPr/>
        </p:nvPicPr>
        <p:blipFill rotWithShape="1">
          <a:blip r:embed="rId2"/>
          <a:srcRect l="23066" r="23258"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C5160E1-8E4B-B69F-1A35-4A9E87D5CE2A}"/>
              </a:ext>
            </a:extLst>
          </p:cNvPr>
          <p:cNvSpPr>
            <a:spLocks noGrp="1"/>
          </p:cNvSpPr>
          <p:nvPr>
            <p:ph idx="1"/>
          </p:nvPr>
        </p:nvSpPr>
        <p:spPr>
          <a:xfrm>
            <a:off x="762000" y="1388852"/>
            <a:ext cx="5704116" cy="5089585"/>
          </a:xfrm>
        </p:spPr>
        <p:txBody>
          <a:bodyPr>
            <a:normAutofit lnSpcReduction="10000"/>
          </a:bodyPr>
          <a:lstStyle/>
          <a:p>
            <a:pPr>
              <a:lnSpc>
                <a:spcPct val="115000"/>
              </a:lnSpc>
            </a:pPr>
            <a:r>
              <a:rPr lang="en-US" sz="1600" dirty="0"/>
              <a:t>Sorting Algorithms</a:t>
            </a:r>
          </a:p>
          <a:p>
            <a:pPr marL="0" indent="0">
              <a:lnSpc>
                <a:spcPct val="115000"/>
              </a:lnSpc>
              <a:buNone/>
            </a:pPr>
            <a:r>
              <a:rPr lang="en-US" sz="1100" dirty="0"/>
              <a:t>         </a:t>
            </a:r>
            <a:r>
              <a:rPr lang="en-US" sz="1800" dirty="0"/>
              <a:t>-  Bubble Sort</a:t>
            </a:r>
          </a:p>
          <a:p>
            <a:pPr marL="0" indent="0" algn="just">
              <a:lnSpc>
                <a:spcPct val="115000"/>
              </a:lnSpc>
              <a:buNone/>
            </a:pPr>
            <a:r>
              <a:rPr lang="en-US" sz="1100" dirty="0"/>
              <a:t>             </a:t>
            </a:r>
            <a:r>
              <a:rPr lang="en-US" sz="1400" i="0" dirty="0">
                <a:effectLst/>
                <a:latin typeface="Times New Roman" panose="02020603050405020304" pitchFamily="18" charset="0"/>
                <a:cs typeface="Times New Roman" panose="02020603050405020304" pitchFamily="18" charset="0"/>
              </a:rPr>
              <a:t>Bubble Sort </a:t>
            </a:r>
            <a:r>
              <a:rPr lang="en-US" sz="1400" b="0" i="0" dirty="0">
                <a:effectLst/>
                <a:latin typeface="Times New Roman" panose="02020603050405020304" pitchFamily="18" charset="0"/>
                <a:cs typeface="Times New Roman" panose="02020603050405020304" pitchFamily="18" charset="0"/>
              </a:rPr>
              <a:t>is the simplest </a:t>
            </a:r>
            <a:r>
              <a:rPr lang="en-US" sz="1400" b="0" i="0"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sorting algorithm</a:t>
            </a:r>
            <a:r>
              <a:rPr lang="en-US" sz="1400" b="0" i="0" dirty="0">
                <a:effectLst/>
                <a:latin typeface="Times New Roman" panose="02020603050405020304" pitchFamily="18" charset="0"/>
                <a:cs typeface="Times New Roman" panose="02020603050405020304" pitchFamily="18" charset="0"/>
              </a:rPr>
              <a:t> that works by repeatedly swapping the adjacent elements if they are in the wrong order. This algorithm is not suitable for large data sets as its average and worst-case time complexity is quite high.</a:t>
            </a:r>
            <a:endParaRPr lang="en-US" sz="1400" dirty="0">
              <a:latin typeface="Times New Roman" panose="02020603050405020304" pitchFamily="18" charset="0"/>
              <a:cs typeface="Times New Roman" panose="02020603050405020304" pitchFamily="18" charset="0"/>
            </a:endParaRPr>
          </a:p>
          <a:p>
            <a:pPr marL="0" indent="0">
              <a:lnSpc>
                <a:spcPct val="115000"/>
              </a:lnSpc>
              <a:buNone/>
            </a:pPr>
            <a:r>
              <a:rPr lang="en-US" sz="1100" dirty="0"/>
              <a:t>         -  </a:t>
            </a:r>
            <a:r>
              <a:rPr lang="en-US" sz="1800" dirty="0"/>
              <a:t>Selection Sort</a:t>
            </a:r>
          </a:p>
          <a:p>
            <a:pPr marL="0" indent="0" algn="just">
              <a:lnSpc>
                <a:spcPct val="115000"/>
              </a:lnSpc>
              <a:buNone/>
            </a:pPr>
            <a:r>
              <a:rPr lang="en-US" sz="1400" dirty="0">
                <a:latin typeface="Times New Roman" panose="02020603050405020304" pitchFamily="18" charset="0"/>
                <a:cs typeface="Times New Roman" panose="02020603050405020304" pitchFamily="18" charset="0"/>
              </a:rPr>
              <a:t>             Selection sort is a simple and efficient sorting algorithm that works by repeatedly selecting the smallest (or largest) element from the unsorted portion of the list and moving it to the sorted portion of the list.</a:t>
            </a:r>
          </a:p>
          <a:p>
            <a:pPr marL="0" indent="0">
              <a:lnSpc>
                <a:spcPct val="115000"/>
              </a:lnSpc>
              <a:buNone/>
            </a:pPr>
            <a:r>
              <a:rPr lang="en-US" sz="1100" dirty="0"/>
              <a:t>         -  </a:t>
            </a:r>
            <a:r>
              <a:rPr lang="en-US" sz="1800" dirty="0"/>
              <a:t>Insertion Sort       </a:t>
            </a:r>
          </a:p>
          <a:p>
            <a:pPr marL="0" indent="0" algn="just">
              <a:lnSpc>
                <a:spcPct val="115000"/>
              </a:lnSpc>
              <a:buNone/>
            </a:pPr>
            <a:r>
              <a:rPr lang="en-US" sz="1400" b="1" dirty="0">
                <a:latin typeface="Times New Roman" panose="02020603050405020304" pitchFamily="18" charset="0"/>
                <a:cs typeface="Times New Roman" panose="02020603050405020304" pitchFamily="18" charset="0"/>
              </a:rPr>
              <a:t>           </a:t>
            </a:r>
            <a:r>
              <a:rPr lang="en-US" sz="1400" i="0" dirty="0">
                <a:effectLst/>
                <a:latin typeface="Times New Roman" panose="02020603050405020304" pitchFamily="18" charset="0"/>
                <a:cs typeface="Times New Roman" panose="02020603050405020304" pitchFamily="18" charset="0"/>
              </a:rPr>
              <a:t>Insertion sort </a:t>
            </a:r>
            <a:r>
              <a:rPr lang="en-US" sz="1400" b="0" i="0" dirty="0">
                <a:effectLst/>
                <a:latin typeface="Times New Roman" panose="02020603050405020304" pitchFamily="18" charset="0"/>
                <a:cs typeface="Times New Roman" panose="02020603050405020304" pitchFamily="18" charset="0"/>
              </a:rPr>
              <a:t>is a simple sorting algorithm that works similar to the way you sort playing cards in your hands. The array is virtually split into a sorted and an unsorted part. Values from the unsorted part are picked and placed at the correct position in the sorted part.</a:t>
            </a:r>
            <a:endParaRPr lang="en-US" sz="1400" dirty="0">
              <a:latin typeface="Times New Roman" panose="02020603050405020304" pitchFamily="18" charset="0"/>
              <a:cs typeface="Times New Roman" panose="02020603050405020304" pitchFamily="18" charset="0"/>
            </a:endParaRPr>
          </a:p>
          <a:p>
            <a:pPr marL="0" indent="0">
              <a:lnSpc>
                <a:spcPct val="115000"/>
              </a:lnSpc>
              <a:buNone/>
            </a:pPr>
            <a:r>
              <a:rPr lang="en-US" sz="1100" dirty="0">
                <a:latin typeface="Times New Roman" panose="02020603050405020304" pitchFamily="18" charset="0"/>
                <a:cs typeface="Times New Roman" panose="02020603050405020304" pitchFamily="18" charset="0"/>
              </a:rPr>
              <a:t>             </a:t>
            </a:r>
          </a:p>
          <a:p>
            <a:pPr marL="0" indent="0">
              <a:lnSpc>
                <a:spcPct val="115000"/>
              </a:lnSpc>
              <a:buNone/>
            </a:pPr>
            <a:endParaRPr lang="en-US" sz="1100" dirty="0"/>
          </a:p>
          <a:p>
            <a:pPr marL="0" indent="0">
              <a:lnSpc>
                <a:spcPct val="115000"/>
              </a:lnSpc>
              <a:buNone/>
            </a:pPr>
            <a:endParaRPr lang="en-US" sz="1100" dirty="0"/>
          </a:p>
        </p:txBody>
      </p:sp>
      <p:sp>
        <p:nvSpPr>
          <p:cNvPr id="2" name="Title 1">
            <a:extLst>
              <a:ext uri="{FF2B5EF4-FFF2-40B4-BE49-F238E27FC236}">
                <a16:creationId xmlns:a16="http://schemas.microsoft.com/office/drawing/2014/main" id="{F61EA0BA-2BDF-685D-93B8-1DF84FA37798}"/>
              </a:ext>
            </a:extLst>
          </p:cNvPr>
          <p:cNvSpPr>
            <a:spLocks noGrp="1"/>
          </p:cNvSpPr>
          <p:nvPr>
            <p:ph type="title"/>
          </p:nvPr>
        </p:nvSpPr>
        <p:spPr>
          <a:xfrm>
            <a:off x="762000" y="379562"/>
            <a:ext cx="5334000" cy="948906"/>
          </a:xfrm>
        </p:spPr>
        <p:txBody>
          <a:bodyPr>
            <a:normAutofit/>
          </a:bodyPr>
          <a:lstStyle/>
          <a:p>
            <a:r>
              <a:rPr lang="en-US" sz="3200" dirty="0"/>
              <a:t>Contents Contd..</a:t>
            </a:r>
          </a:p>
        </p:txBody>
      </p:sp>
    </p:spTree>
    <p:extLst>
      <p:ext uri="{BB962C8B-B14F-4D97-AF65-F5344CB8AC3E}">
        <p14:creationId xmlns:p14="http://schemas.microsoft.com/office/powerpoint/2010/main" val="1357980754"/>
      </p:ext>
    </p:extLst>
  </p:cSld>
  <p:clrMapOvr>
    <a:masterClrMapping/>
  </p:clrMapOvr>
</p:sld>
</file>

<file path=ppt/theme/theme1.xml><?xml version="1.0" encoding="utf-8"?>
<a:theme xmlns:a="http://schemas.openxmlformats.org/drawingml/2006/main" name="Pebbl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E251261C49DE44BD1D71F61AA4BB45" ma:contentTypeVersion="2" ma:contentTypeDescription="Create a new document." ma:contentTypeScope="" ma:versionID="281b653be0a2f2aed582e6b19820c36e">
  <xsd:schema xmlns:xsd="http://www.w3.org/2001/XMLSchema" xmlns:xs="http://www.w3.org/2001/XMLSchema" xmlns:p="http://schemas.microsoft.com/office/2006/metadata/properties" xmlns:ns3="1276ed57-3345-40ee-a915-cf6ee4e04469" targetNamespace="http://schemas.microsoft.com/office/2006/metadata/properties" ma:root="true" ma:fieldsID="c9f1f3509392fed6ebacaec709f4c1b4" ns3:_="">
    <xsd:import namespace="1276ed57-3345-40ee-a915-cf6ee4e0446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76ed57-3345-40ee-a915-cf6ee4e044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123068-6220-4A31-8492-495F3F1B53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76ed57-3345-40ee-a915-cf6ee4e04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E67CE-3816-40D3-B192-F1E7E7AA67CC}">
  <ds:schemaRefs>
    <ds:schemaRef ds:uri="http://purl.org/dc/elements/1.1/"/>
    <ds:schemaRef ds:uri="http://purl.org/dc/dcmitype/"/>
    <ds:schemaRef ds:uri="http://purl.org/dc/terms/"/>
    <ds:schemaRef ds:uri="http://schemas.microsoft.com/office/2006/metadata/properties"/>
    <ds:schemaRef ds:uri="1276ed57-3345-40ee-a915-cf6ee4e04469"/>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3021478-10B7-44D2-B32F-4B29F113D3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241</TotalTime>
  <Words>1499</Words>
  <Application>Microsoft Office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Avenir Next LT Pro</vt:lpstr>
      <vt:lpstr>Avenir Next LT Pro Light</vt:lpstr>
      <vt:lpstr>Nunito</vt:lpstr>
      <vt:lpstr>Nunito Sans</vt:lpstr>
      <vt:lpstr>Sitka Subheading</vt:lpstr>
      <vt:lpstr>Times New Roman</vt:lpstr>
      <vt:lpstr>PebbleVTI</vt:lpstr>
      <vt:lpstr>ALGORITHM VISUALIZER</vt:lpstr>
      <vt:lpstr>Abstract</vt:lpstr>
      <vt:lpstr>Motivation</vt:lpstr>
      <vt:lpstr>INTRODUCTION</vt:lpstr>
      <vt:lpstr>Features Of Algorithm Visualizer</vt:lpstr>
      <vt:lpstr>Benefits Of Algorithm Visualizer</vt:lpstr>
      <vt:lpstr>Real-World Applications</vt:lpstr>
      <vt:lpstr>Contents</vt:lpstr>
      <vt:lpstr>Contents Contd..</vt:lpstr>
      <vt:lpstr>Contents Contd..</vt:lpstr>
      <vt:lpstr>Contents Contd..</vt:lpstr>
      <vt:lpstr>Contents Contd..</vt:lpstr>
      <vt:lpstr>Contents Contd..</vt:lpstr>
      <vt:lpstr>Contents Contd..</vt:lpstr>
      <vt:lpstr>Sample Code</vt:lpstr>
      <vt:lpstr>Sample Code Contd..</vt:lpstr>
      <vt:lpstr>Sample Code Contd..</vt:lpstr>
      <vt:lpstr>Sample Captures</vt:lpstr>
      <vt:lpstr>Sample Captures Contd..</vt:lpstr>
      <vt:lpstr>Sample Captures Contd..</vt:lpstr>
      <vt:lpstr>Sample Captures Contd..</vt:lpstr>
      <vt:lpstr>Limitations</vt:lpstr>
      <vt:lpstr>Conclusion</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VISUALIZER</dc:title>
  <dc:creator>Garlapati, Sai Shravya</dc:creator>
  <cp:lastModifiedBy>Garlapati, Sai Shravya</cp:lastModifiedBy>
  <cp:revision>3</cp:revision>
  <dcterms:created xsi:type="dcterms:W3CDTF">2023-03-21T19:33:56Z</dcterms:created>
  <dcterms:modified xsi:type="dcterms:W3CDTF">2023-05-09T19:59:53Z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0x01010046E251261C49DE44BD1D71F61AA4BB45</vt:lpwstr>
  </property>
</Properties>
</file>